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8" r:id="rId5"/>
  </p:sldMasterIdLst>
  <p:notesMasterIdLst>
    <p:notesMasterId r:id="rId42"/>
  </p:notesMasterIdLst>
  <p:handoutMasterIdLst>
    <p:handoutMasterId r:id="rId43"/>
  </p:handoutMasterIdLst>
  <p:sldIdLst>
    <p:sldId id="269" r:id="rId6"/>
    <p:sldId id="599" r:id="rId7"/>
    <p:sldId id="561" r:id="rId8"/>
    <p:sldId id="630" r:id="rId9"/>
    <p:sldId id="633" r:id="rId10"/>
    <p:sldId id="614" r:id="rId11"/>
    <p:sldId id="611" r:id="rId12"/>
    <p:sldId id="607" r:id="rId13"/>
    <p:sldId id="601" r:id="rId14"/>
    <p:sldId id="618" r:id="rId15"/>
    <p:sldId id="626" r:id="rId16"/>
    <p:sldId id="613" r:id="rId17"/>
    <p:sldId id="615" r:id="rId18"/>
    <p:sldId id="616" r:id="rId19"/>
    <p:sldId id="617" r:id="rId20"/>
    <p:sldId id="629" r:id="rId21"/>
    <p:sldId id="608" r:id="rId22"/>
    <p:sldId id="631" r:id="rId23"/>
    <p:sldId id="420" r:id="rId24"/>
    <p:sldId id="545" r:id="rId25"/>
    <p:sldId id="603" r:id="rId26"/>
    <p:sldId id="609" r:id="rId27"/>
    <p:sldId id="507" r:id="rId28"/>
    <p:sldId id="508" r:id="rId29"/>
    <p:sldId id="610" r:id="rId30"/>
    <p:sldId id="619" r:id="rId31"/>
    <p:sldId id="620" r:id="rId32"/>
    <p:sldId id="627" r:id="rId33"/>
    <p:sldId id="628" r:id="rId34"/>
    <p:sldId id="596" r:id="rId35"/>
    <p:sldId id="624" r:id="rId36"/>
    <p:sldId id="622" r:id="rId37"/>
    <p:sldId id="623" r:id="rId38"/>
    <p:sldId id="625" r:id="rId39"/>
    <p:sldId id="502" r:id="rId40"/>
    <p:sldId id="632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69C5D51-8E7B-4109-8823-BC3369608C53}">
          <p14:sldIdLst>
            <p14:sldId id="269"/>
            <p14:sldId id="599"/>
            <p14:sldId id="561"/>
            <p14:sldId id="630"/>
            <p14:sldId id="633"/>
            <p14:sldId id="614"/>
            <p14:sldId id="611"/>
            <p14:sldId id="607"/>
            <p14:sldId id="601"/>
            <p14:sldId id="618"/>
            <p14:sldId id="626"/>
            <p14:sldId id="613"/>
            <p14:sldId id="615"/>
            <p14:sldId id="616"/>
            <p14:sldId id="617"/>
            <p14:sldId id="629"/>
            <p14:sldId id="608"/>
            <p14:sldId id="631"/>
            <p14:sldId id="420"/>
            <p14:sldId id="545"/>
            <p14:sldId id="603"/>
            <p14:sldId id="609"/>
            <p14:sldId id="507"/>
            <p14:sldId id="508"/>
            <p14:sldId id="610"/>
            <p14:sldId id="619"/>
            <p14:sldId id="620"/>
            <p14:sldId id="627"/>
            <p14:sldId id="628"/>
          </p14:sldIdLst>
        </p14:section>
        <p14:section name="Section sans titre" id="{E16BD721-EEE9-4667-86AD-8B149EBA08C0}">
          <p14:sldIdLst>
            <p14:sldId id="596"/>
            <p14:sldId id="624"/>
            <p14:sldId id="622"/>
            <p14:sldId id="623"/>
            <p14:sldId id="625"/>
            <p14:sldId id="502"/>
            <p14:sldId id="6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8080"/>
    <a:srgbClr val="FFCC00"/>
    <a:srgbClr val="C0C0C0"/>
    <a:srgbClr val="FFFF99"/>
    <a:srgbClr val="FFFFCC"/>
    <a:srgbClr val="FF7C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7266" autoAdjust="0"/>
  </p:normalViewPr>
  <p:slideViewPr>
    <p:cSldViewPr>
      <p:cViewPr varScale="1">
        <p:scale>
          <a:sx n="54" d="100"/>
          <a:sy n="54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734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11" tIns="0" rIns="19411" bIns="0" numCol="1" anchor="t" anchorCtr="0" compatLnSpc="1">
            <a:prstTxWarp prst="textNoShape">
              <a:avLst/>
            </a:prstTxWarp>
          </a:bodyPr>
          <a:lstStyle>
            <a:lvl1pPr defTabSz="776431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11" tIns="0" rIns="19411" bIns="0" numCol="1" anchor="t" anchorCtr="0" compatLnSpc="1">
            <a:prstTxWarp prst="textNoShape">
              <a:avLst/>
            </a:prstTxWarp>
          </a:bodyPr>
          <a:lstStyle>
            <a:lvl1pPr algn="r" defTabSz="776431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11" tIns="0" rIns="19411" bIns="0" numCol="1" anchor="b" anchorCtr="0" compatLnSpc="1">
            <a:prstTxWarp prst="textNoShape">
              <a:avLst/>
            </a:prstTxWarp>
          </a:bodyPr>
          <a:lstStyle>
            <a:lvl1pPr defTabSz="776431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411" tIns="0" rIns="19411" bIns="0" numCol="1" anchor="b" anchorCtr="0" compatLnSpc="1">
            <a:prstTxWarp prst="textNoShape">
              <a:avLst/>
            </a:prstTxWarp>
          </a:bodyPr>
          <a:lstStyle>
            <a:lvl1pPr algn="r" defTabSz="776431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fld id="{D3FB57B5-653F-407C-87A4-DE8633A901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0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DF82CF6-67A3-4DD3-8645-7348C267417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51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20" indent="-2911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647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50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36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5D5284-EA4F-42B5-AEB5-E1B0B1A056A6}" type="slidenum">
              <a:rPr lang="en-US" altLang="fr-FR" smtClean="0">
                <a:latin typeface="Times New Roman" pitchFamily="18" charset="0"/>
              </a:rPr>
              <a:pPr eaLnBrk="1" hangingPunct="1"/>
              <a:t>1</a:t>
            </a:fld>
            <a:endParaRPr lang="en-US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20" indent="-2911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647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50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36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C0988B-5BC9-4B63-AB15-17F05FF7E991}" type="slidenum">
              <a:rPr lang="en-US" altLang="fr-FR" smtClean="0">
                <a:latin typeface="Times New Roman" pitchFamily="18" charset="0"/>
              </a:rPr>
              <a:pPr eaLnBrk="1" hangingPunct="1"/>
              <a:t>3</a:t>
            </a:fld>
            <a:endParaRPr lang="en-US" altLang="fr-FR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82CF6-67A3-4DD3-8645-7348C267417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Ex « autre » : adulte en BS qui</a:t>
            </a:r>
            <a:r>
              <a:rPr lang="fr-CA" baseline="0" dirty="0" smtClean="0"/>
              <a:t> se paye le vaccin; TS; personne 75 ans ou plus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82CF6-67A3-4DD3-8645-7348C267417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5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20" indent="-29116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647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50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365" indent="-23292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0BCED6-9E39-4175-8BCF-730BE10E6372}" type="slidenum">
              <a:rPr lang="en-US" altLang="fr-FR" smtClean="0">
                <a:latin typeface="Times New Roman" pitchFamily="18" charset="0"/>
              </a:rPr>
              <a:pPr eaLnBrk="1" hangingPunct="1"/>
              <a:t>35</a:t>
            </a:fld>
            <a:endParaRPr lang="en-US" altLang="fr-FR" smtClean="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93165" tIns="46581" rIns="93165" bIns="46581"/>
          <a:lstStyle/>
          <a:p>
            <a:pPr eaLnBrk="1" hangingPunct="1"/>
            <a:endParaRPr lang="fr-CA" altLang="fr-FR" sz="14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05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71319" y="1924493"/>
            <a:ext cx="4432002" cy="156298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A" dirty="0" smtClean="0"/>
              <a:t>OPTION 1 -Titre de la </a:t>
            </a:r>
            <a:br>
              <a:rPr lang="fr-CA" dirty="0" smtClean="0"/>
            </a:br>
            <a:r>
              <a:rPr lang="fr-CA" dirty="0" smtClean="0"/>
              <a:t>présentation 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571320" y="3879581"/>
            <a:ext cx="4287760" cy="397199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Nom du présentateur / Direction / Date</a:t>
            </a:r>
          </a:p>
        </p:txBody>
      </p:sp>
      <p:pic>
        <p:nvPicPr>
          <p:cNvPr id="1026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1509"/>
          <a:stretch/>
        </p:blipFill>
        <p:spPr bwMode="auto">
          <a:xfrm>
            <a:off x="126701" y="0"/>
            <a:ext cx="9017299" cy="12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549" y="5911702"/>
            <a:ext cx="1932910" cy="88674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147" y="44624"/>
            <a:ext cx="3213357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9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905000" y="4330700"/>
            <a:ext cx="6248400" cy="194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fr-CA" sz="4700" dirty="0" smtClean="0">
                <a:solidFill>
                  <a:schemeClr val="bg1"/>
                </a:solidFill>
                <a:latin typeface="COCOGOOSE DemiBold"/>
                <a:ea typeface="ＭＳ Ｐゴシック" charset="0"/>
                <a:cs typeface="COCOGOOSE DemiBold"/>
              </a:rPr>
              <a:t>TITRE DE LA CONFÉRENCE </a:t>
            </a:r>
          </a:p>
          <a:p>
            <a:pPr algn="l">
              <a:lnSpc>
                <a:spcPct val="120000"/>
              </a:lnSpc>
            </a:pPr>
            <a:r>
              <a:rPr lang="fr-CA" sz="4700" dirty="0" smtClean="0">
                <a:solidFill>
                  <a:schemeClr val="bg1"/>
                </a:solidFill>
                <a:latin typeface="COCOGOOSE DemiBold"/>
                <a:ea typeface="ＭＳ Ｐゴシック" charset="0"/>
                <a:cs typeface="COCOGOOSE DemiBold"/>
              </a:rPr>
              <a:t>SUR TROIS LIGNES DE </a:t>
            </a:r>
          </a:p>
          <a:p>
            <a:pPr algn="l">
              <a:lnSpc>
                <a:spcPct val="120000"/>
              </a:lnSpc>
            </a:pPr>
            <a:r>
              <a:rPr lang="fr-CA" sz="4700" dirty="0" smtClean="0">
                <a:solidFill>
                  <a:schemeClr val="bg1"/>
                </a:solidFill>
                <a:latin typeface="COCOGOOSE DemiBold"/>
                <a:ea typeface="ＭＳ Ｐゴシック" charset="0"/>
                <a:cs typeface="COCOGOOSE DemiBold"/>
              </a:rPr>
              <a:t>TEXTE MAXIMUM</a:t>
            </a:r>
            <a:br>
              <a:rPr lang="fr-CA" sz="4700" dirty="0" smtClean="0">
                <a:solidFill>
                  <a:schemeClr val="bg1"/>
                </a:solidFill>
                <a:latin typeface="COCOGOOSE DemiBold"/>
                <a:ea typeface="ＭＳ Ｐゴシック" charset="0"/>
                <a:cs typeface="COCOGOOSE DemiBold"/>
              </a:rPr>
            </a:br>
            <a:r>
              <a:rPr lang="fr-CA" sz="1600" dirty="0" smtClean="0">
                <a:solidFill>
                  <a:srgbClr val="FFFFFF"/>
                </a:solidFill>
                <a:latin typeface="Avenir Medium"/>
                <a:ea typeface="ＭＳ Ｐゴシック" charset="0"/>
                <a:cs typeface="Avenir Medium"/>
              </a:rPr>
              <a:t>Nom du présentateur  /  Nom du présentateur / 15.09.09</a:t>
            </a:r>
            <a:br>
              <a:rPr lang="fr-CA" sz="1600" dirty="0" smtClean="0">
                <a:solidFill>
                  <a:srgbClr val="FFFFFF"/>
                </a:solidFill>
                <a:latin typeface="Avenir Medium"/>
                <a:ea typeface="ＭＳ Ｐゴシック" charset="0"/>
                <a:cs typeface="Avenir Medium"/>
              </a:rPr>
            </a:br>
            <a:endParaRPr lang="fr-CA" sz="1600" dirty="0">
              <a:solidFill>
                <a:srgbClr val="FFFFFF"/>
              </a:solidFill>
              <a:latin typeface="COCOGOOSE DemiBold"/>
              <a:ea typeface="ＭＳ Ｐゴシック" charset="0"/>
              <a:cs typeface="COCOGOOSE DemiBold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1544638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A" dirty="0" smtClean="0"/>
              <a:t>OPTION 2 - Titre de la présentation </a:t>
            </a:r>
            <a:br>
              <a:rPr lang="fr-CA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4306887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solidFill>
                  <a:srgbClr val="0E4E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dirty="0" smtClean="0"/>
              <a:t>Présentateur / Direction / Date</a:t>
            </a: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190500" y="6356350"/>
            <a:ext cx="2133600" cy="365125"/>
          </a:xfrm>
        </p:spPr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pic>
        <p:nvPicPr>
          <p:cNvPr id="13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/>
          <a:stretch/>
        </p:blipFill>
        <p:spPr bwMode="auto">
          <a:xfrm>
            <a:off x="126701" y="0"/>
            <a:ext cx="9155520" cy="12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arallélogramme 15"/>
          <p:cNvSpPr/>
          <p:nvPr/>
        </p:nvSpPr>
        <p:spPr>
          <a:xfrm>
            <a:off x="-563525" y="5202606"/>
            <a:ext cx="6390167" cy="1655394"/>
          </a:xfrm>
          <a:prstGeom prst="parallelogram">
            <a:avLst>
              <a:gd name="adj" fmla="val 79742"/>
            </a:avLst>
          </a:prstGeom>
          <a:solidFill>
            <a:srgbClr val="F15A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Parallélogramme 16"/>
          <p:cNvSpPr/>
          <p:nvPr/>
        </p:nvSpPr>
        <p:spPr>
          <a:xfrm>
            <a:off x="2358212" y="4929445"/>
            <a:ext cx="4446625" cy="1942473"/>
          </a:xfrm>
          <a:prstGeom prst="parallelogram">
            <a:avLst>
              <a:gd name="adj" fmla="val 77152"/>
            </a:avLst>
          </a:prstGeom>
          <a:solidFill>
            <a:srgbClr val="0787A1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516107" y="4929445"/>
            <a:ext cx="1350335" cy="1760305"/>
          </a:xfrm>
          <a:prstGeom prst="line">
            <a:avLst/>
          </a:prstGeom>
          <a:ln>
            <a:solidFill>
              <a:srgbClr val="0E4E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886870" y="4594770"/>
            <a:ext cx="1350335" cy="1760305"/>
          </a:xfrm>
          <a:prstGeom prst="line">
            <a:avLst/>
          </a:prstGeom>
          <a:ln>
            <a:solidFill>
              <a:srgbClr val="0E4E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856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190500" y="6356350"/>
            <a:ext cx="2133600" cy="365125"/>
          </a:xfrm>
        </p:spPr>
        <p:txBody>
          <a:bodyPr/>
          <a:lstStyle/>
          <a:p>
            <a:fld id="{6D3AD53C-73FF-054B-9E38-5EE5636A7E4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14"/>
          <p:cNvSpPr>
            <a:spLocks noGrp="1"/>
          </p:cNvSpPr>
          <p:nvPr>
            <p:ph type="body" sz="quarter" idx="11" hasCustomPrompt="1"/>
          </p:nvPr>
        </p:nvSpPr>
        <p:spPr>
          <a:xfrm>
            <a:off x="945479" y="2222980"/>
            <a:ext cx="7538121" cy="3549170"/>
          </a:xfrm>
          <a:prstGeom prst="rect">
            <a:avLst/>
          </a:prstGeom>
        </p:spPr>
        <p:txBody>
          <a:bodyPr/>
          <a:lstStyle>
            <a:lvl1pPr marL="0" indent="0">
              <a:buSzPct val="70000"/>
              <a:buFont typeface="Arial" panose="020B0604020202020204" pitchFamily="34" charset="0"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80000"/>
              <a:buFont typeface="Arial" panose="020B0604020202020204" pitchFamily="34" charset="0"/>
              <a:buChar char="•"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257300" indent="-342900">
              <a:buSzPct val="70000"/>
              <a:buFont typeface="Wingdings" panose="05000000000000000000" pitchFamily="2" charset="2"/>
              <a:buChar char="§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fr-FR" dirty="0" smtClean="0"/>
              <a:t>Insérer votre contenu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20" name="Titre 1"/>
          <p:cNvSpPr>
            <a:spLocks noGrp="1"/>
          </p:cNvSpPr>
          <p:nvPr>
            <p:ph type="title" hasCustomPrompt="1"/>
          </p:nvPr>
        </p:nvSpPr>
        <p:spPr>
          <a:xfrm>
            <a:off x="945478" y="1079980"/>
            <a:ext cx="7741321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787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Insérer un titre sur deux lignes maximum</a:t>
            </a:r>
            <a:endParaRPr lang="fr-CA" dirty="0"/>
          </a:p>
        </p:txBody>
      </p:sp>
      <p:pic>
        <p:nvPicPr>
          <p:cNvPr id="11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4279"/>
          <a:stretch/>
        </p:blipFill>
        <p:spPr bwMode="auto">
          <a:xfrm>
            <a:off x="3583177" y="4675"/>
            <a:ext cx="5560823" cy="8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e 13"/>
          <p:cNvGrpSpPr/>
          <p:nvPr/>
        </p:nvGrpSpPr>
        <p:grpSpPr>
          <a:xfrm>
            <a:off x="-37379" y="1529612"/>
            <a:ext cx="945479" cy="1254082"/>
            <a:chOff x="-21266" y="1753959"/>
            <a:chExt cx="945479" cy="1254082"/>
          </a:xfrm>
        </p:grpSpPr>
        <p:cxnSp>
          <p:nvCxnSpPr>
            <p:cNvPr id="15" name="Connecteur droit 14"/>
            <p:cNvCxnSpPr/>
            <p:nvPr userDrawn="1"/>
          </p:nvCxnSpPr>
          <p:spPr>
            <a:xfrm flipV="1">
              <a:off x="169234" y="1753959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 userDrawn="1"/>
          </p:nvCxnSpPr>
          <p:spPr>
            <a:xfrm flipV="1">
              <a:off x="-21266" y="2071961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16"/>
          <p:cNvCxnSpPr/>
          <p:nvPr/>
        </p:nvCxnSpPr>
        <p:spPr>
          <a:xfrm flipH="1">
            <a:off x="6527075" y="6042259"/>
            <a:ext cx="622689" cy="815741"/>
          </a:xfrm>
          <a:prstGeom prst="line">
            <a:avLst/>
          </a:prstGeom>
          <a:ln w="9525">
            <a:solidFill>
              <a:srgbClr val="17A7A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92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élogramme 6"/>
          <p:cNvSpPr/>
          <p:nvPr/>
        </p:nvSpPr>
        <p:spPr>
          <a:xfrm>
            <a:off x="4306186" y="2115170"/>
            <a:ext cx="4837814" cy="2964514"/>
          </a:xfrm>
          <a:prstGeom prst="parallelogram">
            <a:avLst>
              <a:gd name="adj" fmla="val 83"/>
            </a:avLst>
          </a:prstGeom>
          <a:solidFill>
            <a:srgbClr val="0787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Parallélogramme 7"/>
          <p:cNvSpPr/>
          <p:nvPr/>
        </p:nvSpPr>
        <p:spPr>
          <a:xfrm>
            <a:off x="499730" y="2115172"/>
            <a:ext cx="7815595" cy="2964512"/>
          </a:xfrm>
          <a:prstGeom prst="parallelogram">
            <a:avLst>
              <a:gd name="adj" fmla="val 78803"/>
            </a:avLst>
          </a:prstGeom>
          <a:solidFill>
            <a:srgbClr val="0787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190500" y="6356350"/>
            <a:ext cx="2133600" cy="365125"/>
          </a:xfrm>
        </p:spPr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2785730" y="3230160"/>
            <a:ext cx="6092455" cy="1207792"/>
          </a:xfrm>
        </p:spPr>
        <p:txBody>
          <a:bodyPr>
            <a:normAutofit/>
          </a:bodyPr>
          <a:lstStyle>
            <a:lvl1pPr marL="0" indent="0">
              <a:buNone/>
              <a:defRPr sz="2800" b="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Insérer un titre de section</a:t>
            </a: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393421" y="2858508"/>
            <a:ext cx="1668053" cy="2099508"/>
          </a:xfrm>
          <a:prstGeom prst="line">
            <a:avLst/>
          </a:prstGeom>
          <a:ln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0" y="3485351"/>
            <a:ext cx="1668053" cy="2099507"/>
          </a:xfrm>
          <a:prstGeom prst="line">
            <a:avLst/>
          </a:prstGeom>
          <a:ln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4279"/>
          <a:stretch/>
        </p:blipFill>
        <p:spPr bwMode="auto">
          <a:xfrm>
            <a:off x="3583177" y="4675"/>
            <a:ext cx="5560823" cy="8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8059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45478" y="1122512"/>
            <a:ext cx="7741321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787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Insérer un titre sur deux lignes maximum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4279"/>
          <a:stretch/>
        </p:blipFill>
        <p:spPr bwMode="auto">
          <a:xfrm>
            <a:off x="3583177" y="4675"/>
            <a:ext cx="5560823" cy="8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-37379" y="1529612"/>
            <a:ext cx="945479" cy="1254082"/>
            <a:chOff x="-21266" y="1753959"/>
            <a:chExt cx="945479" cy="1254082"/>
          </a:xfrm>
        </p:grpSpPr>
        <p:cxnSp>
          <p:nvCxnSpPr>
            <p:cNvPr id="10" name="Connecteur droit 9"/>
            <p:cNvCxnSpPr/>
            <p:nvPr userDrawn="1"/>
          </p:nvCxnSpPr>
          <p:spPr>
            <a:xfrm flipV="1">
              <a:off x="169234" y="1753959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 userDrawn="1"/>
          </p:nvCxnSpPr>
          <p:spPr>
            <a:xfrm flipV="1">
              <a:off x="-21266" y="2071961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Connecteur droit 11"/>
          <p:cNvCxnSpPr/>
          <p:nvPr/>
        </p:nvCxnSpPr>
        <p:spPr>
          <a:xfrm flipH="1">
            <a:off x="6527075" y="6042259"/>
            <a:ext cx="622689" cy="815741"/>
          </a:xfrm>
          <a:prstGeom prst="line">
            <a:avLst/>
          </a:prstGeom>
          <a:ln w="9525">
            <a:solidFill>
              <a:srgbClr val="17A7A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pour une image  4"/>
          <p:cNvSpPr>
            <a:spLocks noGrp="1"/>
          </p:cNvSpPr>
          <p:nvPr>
            <p:ph type="pic" sz="quarter" idx="11"/>
          </p:nvPr>
        </p:nvSpPr>
        <p:spPr>
          <a:xfrm>
            <a:off x="946150" y="2265363"/>
            <a:ext cx="7740650" cy="3646487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491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5478" y="1027706"/>
            <a:ext cx="7741321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787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190500" y="6356350"/>
            <a:ext cx="2133600" cy="365125"/>
          </a:xfrm>
        </p:spPr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945478" y="2170706"/>
            <a:ext cx="3550321" cy="395545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78000"/>
              <a:buFont typeface="Arial" panose="020B0604020202020204" pitchFamily="34" charset="0"/>
              <a:buChar char="•"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8650" indent="-174625">
              <a:buSzPct val="50000"/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 smtClean="0"/>
              <a:t>Insérer un sous-titre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1"/>
            <a:endParaRPr lang="fr-CA" dirty="0" smtClean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969507" y="2170706"/>
            <a:ext cx="3550321" cy="3955457"/>
          </a:xfrm>
          <a:prstGeom prst="rect">
            <a:avLst/>
          </a:prstGeom>
        </p:spPr>
        <p:txBody>
          <a:bodyPr>
            <a:normAutofit/>
          </a:bodyPr>
          <a:lstStyle>
            <a:lvl1pPr marL="361950" indent="-361950">
              <a:buSzPct val="80000"/>
              <a:buFont typeface="Arial" panose="020B0604020202020204" pitchFamily="34" charset="0"/>
              <a:buChar char="•"/>
              <a:defRPr lang="fr-CA" sz="20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80975">
              <a:buSzPct val="50000"/>
              <a:buFont typeface="Arial" panose="020B0604020202020204" pitchFamily="34" charset="0"/>
              <a:buChar char="•"/>
              <a:defRPr lang="fr-CA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 smtClean="0"/>
              <a:t>Insérer un sous-titre</a:t>
            </a:r>
          </a:p>
          <a:p>
            <a:pPr lvl="1"/>
            <a:r>
              <a:rPr lang="fr-CA" dirty="0" smtClean="0"/>
              <a:t>Deuxième niveau</a:t>
            </a:r>
          </a:p>
        </p:txBody>
      </p:sp>
      <p:pic>
        <p:nvPicPr>
          <p:cNvPr id="13" name="Picture 2" descr="R:\DRHCAJ\Equipes_COM\08-500 Publications officielles\08-502 Image corporative\Image de marque CISSS\Outils image de marque\Orange lignes turquois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4279"/>
          <a:stretch/>
        </p:blipFill>
        <p:spPr bwMode="auto">
          <a:xfrm>
            <a:off x="3583177" y="4675"/>
            <a:ext cx="5560823" cy="8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e 15"/>
          <p:cNvGrpSpPr/>
          <p:nvPr/>
        </p:nvGrpSpPr>
        <p:grpSpPr>
          <a:xfrm>
            <a:off x="-37379" y="1529612"/>
            <a:ext cx="945479" cy="1254082"/>
            <a:chOff x="-21266" y="1753959"/>
            <a:chExt cx="945479" cy="1254082"/>
          </a:xfrm>
        </p:grpSpPr>
        <p:cxnSp>
          <p:nvCxnSpPr>
            <p:cNvPr id="17" name="Connecteur droit 16"/>
            <p:cNvCxnSpPr/>
            <p:nvPr userDrawn="1"/>
          </p:nvCxnSpPr>
          <p:spPr>
            <a:xfrm flipV="1">
              <a:off x="169234" y="1753959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 userDrawn="1"/>
          </p:nvCxnSpPr>
          <p:spPr>
            <a:xfrm flipV="1">
              <a:off x="-21266" y="2071961"/>
              <a:ext cx="754979" cy="936080"/>
            </a:xfrm>
            <a:prstGeom prst="line">
              <a:avLst/>
            </a:prstGeom>
            <a:ln w="15875">
              <a:solidFill>
                <a:srgbClr val="17A7A5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cteur droit 18"/>
          <p:cNvCxnSpPr/>
          <p:nvPr/>
        </p:nvCxnSpPr>
        <p:spPr>
          <a:xfrm flipH="1">
            <a:off x="6527075" y="6042259"/>
            <a:ext cx="622689" cy="815741"/>
          </a:xfrm>
          <a:prstGeom prst="line">
            <a:avLst/>
          </a:prstGeom>
          <a:ln w="9525">
            <a:solidFill>
              <a:srgbClr val="17A7A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7612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 lang="fr-CA"/>
            </a:lvl1pPr>
          </a:lstStyle>
          <a:p>
            <a:pPr lvl="0" algn="l"/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AF5513-D052-4B3B-8103-521576D7398C}" type="datetimeFigureOut">
              <a:rPr lang="fr-CA" smtClean="0"/>
              <a:t>2020-10-23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43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AF5513-D052-4B3B-8103-521576D7398C}" type="datetimeFigureOut">
              <a:rPr lang="fr-CA" smtClean="0"/>
              <a:t>2020-10-23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59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24762" y="1541721"/>
            <a:ext cx="7262038" cy="925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4762" y="2466753"/>
            <a:ext cx="7262037" cy="3659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Contenu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905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053FE58-816C-4372-B63F-85F33F1B7D72}" type="slidenum">
              <a:rPr lang="fr-CA" smtClean="0"/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86252"/>
            <a:ext cx="1852464" cy="87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9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ss.gouv.qc.ca/professionnels/vaccination/vaccination-outils-formation/formation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vaccination.dspub.cissslau@ssss.gouv.qc.ca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laurentides.gouv.qc.ca/soins-et-services/vaccination/registre-de-vaccination/" TargetMode="External"/><Relationship Id="rId2" Type="http://schemas.openxmlformats.org/officeDocument/2006/relationships/hyperlink" Target="https://publications.msss.gouv.qc.ca/msss/fichiers/2020/20-278-12F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Vaccination </a:t>
            </a:r>
            <a:r>
              <a:rPr lang="en-US" sz="3600" dirty="0" err="1" smtClean="0">
                <a:solidFill>
                  <a:schemeClr val="tx1"/>
                </a:solidFill>
              </a:rPr>
              <a:t>contre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l’influenza</a:t>
            </a:r>
            <a:r>
              <a:rPr lang="fr-CA" sz="3600" dirty="0" smtClean="0">
                <a:solidFill>
                  <a:schemeClr val="tx1"/>
                </a:solidFill>
              </a:rPr>
              <a:t/>
            </a:r>
            <a:br>
              <a:rPr lang="fr-CA" sz="3600" dirty="0" smtClean="0">
                <a:solidFill>
                  <a:schemeClr val="tx1"/>
                </a:solidFill>
              </a:rPr>
            </a:br>
            <a:r>
              <a:rPr lang="fr-CA" sz="3600" dirty="0" smtClean="0">
                <a:solidFill>
                  <a:schemeClr val="tx1"/>
                </a:solidFill>
              </a:rPr>
              <a:t>saison 2020-21</a:t>
            </a:r>
            <a:br>
              <a:rPr lang="fr-CA" sz="3600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L’ESSENTIEL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576" y="2996952"/>
            <a:ext cx="7560840" cy="1500187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600" b="0" dirty="0" smtClean="0"/>
              <a:t>Jean-Luc Grenier md</a:t>
            </a:r>
          </a:p>
          <a:p>
            <a:pPr eaLnBrk="1" hangingPunct="1">
              <a:defRPr/>
            </a:pPr>
            <a:r>
              <a:rPr lang="en-US" sz="2600" b="0" dirty="0" smtClean="0"/>
              <a:t>Direction de santé </a:t>
            </a:r>
            <a:r>
              <a:rPr lang="en-US" sz="2600" b="0" dirty="0" err="1" smtClean="0"/>
              <a:t>publique</a:t>
            </a:r>
            <a:r>
              <a:rPr lang="en-US" sz="2600" b="0" dirty="0" smtClean="0"/>
              <a:t> des Laurentides</a:t>
            </a:r>
            <a:endParaRPr lang="en-US" sz="2100" b="0" dirty="0" smtClean="0"/>
          </a:p>
        </p:txBody>
      </p:sp>
    </p:spTree>
  </p:cSld>
  <p:clrMapOvr>
    <a:masterClrMapping/>
  </p:clrMapOvr>
  <p:transition advTm="15158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>
          <a:xfrm>
            <a:off x="945479" y="1772816"/>
            <a:ext cx="7538121" cy="4536504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Pour tous les enfants &lt; 5 ans : </a:t>
            </a:r>
            <a:r>
              <a:rPr lang="fr-CA" dirty="0" err="1" smtClean="0"/>
              <a:t>Synflorix</a:t>
            </a:r>
            <a:r>
              <a:rPr lang="fr-CA" dirty="0" smtClean="0"/>
              <a:t> dans le calendrier régulier d’immunisation (2 mois, 4 mois,  12 mois)</a:t>
            </a:r>
          </a:p>
          <a:p>
            <a:r>
              <a:rPr lang="fr-CA" dirty="0" smtClean="0"/>
              <a:t>De 5 ans à 18 ans : Prevnar-13 si conditions médicales à risque </a:t>
            </a:r>
          </a:p>
          <a:p>
            <a:pPr lvl="1"/>
            <a:r>
              <a:rPr lang="fr-CA" dirty="0" smtClean="0"/>
              <a:t>Voir fiche indicative;  une seule dose</a:t>
            </a:r>
          </a:p>
          <a:p>
            <a:pPr lvl="1"/>
            <a:endParaRPr lang="fr-CA" dirty="0"/>
          </a:p>
          <a:p>
            <a:r>
              <a:rPr lang="fr-CA" dirty="0" smtClean="0"/>
              <a:t>18 ans + (adultes): seules deux indications, personnes à très haut risque:</a:t>
            </a:r>
          </a:p>
          <a:p>
            <a:pPr lvl="1"/>
            <a:r>
              <a:rPr lang="fr-CA" dirty="0" smtClean="0"/>
              <a:t>Immunodépression</a:t>
            </a:r>
          </a:p>
          <a:p>
            <a:pPr lvl="1"/>
            <a:r>
              <a:rPr lang="fr-CA" dirty="0" err="1" smtClean="0"/>
              <a:t>Asplénie</a:t>
            </a:r>
            <a:endParaRPr lang="fr-CA" dirty="0" smtClean="0"/>
          </a:p>
          <a:p>
            <a:r>
              <a:rPr lang="fr-CA" dirty="0" smtClean="0"/>
              <a:t>Seuls ces adultes se voient offrir Prevnar-13 (1 seule dose)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43098" y="548680"/>
            <a:ext cx="7741321" cy="1143000"/>
          </a:xfrm>
        </p:spPr>
        <p:txBody>
          <a:bodyPr/>
          <a:lstStyle/>
          <a:p>
            <a:r>
              <a:rPr lang="fr-CA" dirty="0" smtClean="0"/>
              <a:t>Indications du vaccin Pneu-C (</a:t>
            </a:r>
            <a:r>
              <a:rPr lang="fr-CA" dirty="0" err="1" smtClean="0"/>
              <a:t>Prevnar</a:t>
            </a:r>
            <a:r>
              <a:rPr lang="fr-CA" dirty="0" smtClean="0"/>
              <a:t>/</a:t>
            </a:r>
            <a:r>
              <a:rPr lang="fr-CA" dirty="0" err="1" smtClean="0"/>
              <a:t>Synflorix</a:t>
            </a:r>
            <a:r>
              <a:rPr lang="fr-CA" dirty="0" smtClean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30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77"/>
    </mc:Choice>
    <mc:Fallback xmlns="">
      <p:transition spd="slow" advTm="3807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/>
          </a:bodyPr>
          <a:lstStyle/>
          <a:p>
            <a:r>
              <a:rPr lang="fr-CA" dirty="0" smtClean="0"/>
              <a:t>2- Les indications : </a:t>
            </a:r>
            <a:br>
              <a:rPr lang="fr-CA" dirty="0" smtClean="0"/>
            </a:br>
            <a:r>
              <a:rPr lang="fr-CA" dirty="0" smtClean="0"/>
              <a:t>à qui administrer ces vaccins ?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2708920"/>
            <a:ext cx="3056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VOYONS L’OUTIL : FICHE INDICATIVE !</a:t>
            </a:r>
          </a:p>
          <a:p>
            <a:endParaRPr lang="fr-CA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5400600" cy="444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1"/>
    </mc:Choice>
    <mc:Fallback xmlns="">
      <p:transition spd="slow" advTm="89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10" y="2132856"/>
            <a:ext cx="9308630" cy="422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61417" y="2564904"/>
            <a:ext cx="683568" cy="1656184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616624" y="2924944"/>
            <a:ext cx="683568" cy="144016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5616624" y="4509120"/>
            <a:ext cx="683568" cy="1441901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8208912" y="3501008"/>
            <a:ext cx="683568" cy="864096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4744"/>
            <a:ext cx="9001000" cy="93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212"/>
            <a:ext cx="9036496" cy="145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77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215"/>
    </mc:Choice>
    <mc:Fallback xmlns="">
      <p:transition spd="slow" advTm="1302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9144000" cy="3394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>
            <a:off x="576064" y="3212976"/>
            <a:ext cx="1691680" cy="504056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880320" y="3573016"/>
            <a:ext cx="1907704" cy="504056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516216" y="3212976"/>
            <a:ext cx="1656184" cy="120967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907704" y="4869160"/>
            <a:ext cx="4320480" cy="576064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1979712" y="501317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Conditions à très haut risque Pneumo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187624" y="5589240"/>
            <a:ext cx="648072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Pour ces conditions, une 2</a:t>
            </a:r>
            <a:r>
              <a:rPr lang="fr-CA" baseline="30000" dirty="0" smtClean="0"/>
              <a:t>e</a:t>
            </a:r>
            <a:r>
              <a:rPr lang="fr-CA" dirty="0" smtClean="0"/>
              <a:t> dose de Pneu-P après 5 ans !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384"/>
            <a:ext cx="9182100" cy="133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4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66"/>
    </mc:Choice>
    <mc:Fallback xmlns="">
      <p:transition spd="slow" advTm="9986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3" y="2132857"/>
            <a:ext cx="873833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90741" cy="20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871296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18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24"/>
    </mc:Choice>
    <mc:Fallback xmlns="">
      <p:transition spd="slow" advTm="5822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79391"/>
            <a:ext cx="9145016" cy="209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224061"/>
            <a:ext cx="9145016" cy="358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99392"/>
            <a:ext cx="9145016" cy="144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5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25"/>
    </mc:Choice>
    <mc:Fallback xmlns="">
      <p:transition spd="slow" advTm="4232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Avoir fait une (ou des) pneumonie n’est PAS une indication du vaccin Pneumovax-23 NI du vaccin Prevnar-13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… MÊME SI UNE PRESCRIPTION MÉDICALE EST PRÉSENTÉE 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La gratuité est déterminée par « G » et non pas par une prescription.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Attention aux « fausses indications » 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1253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A" dirty="0" smtClean="0"/>
              <a:t>de même que les précautions</a:t>
            </a:r>
          </a:p>
          <a:p>
            <a:pPr marL="0" indent="0">
              <a:buNone/>
            </a:pPr>
            <a:r>
              <a:rPr lang="fr-CA" dirty="0" smtClean="0"/>
              <a:t>	</a:t>
            </a:r>
          </a:p>
          <a:p>
            <a:pPr marL="0" indent="0">
              <a:buNone/>
            </a:pPr>
            <a:r>
              <a:rPr lang="fr-CA" dirty="0" smtClean="0"/>
              <a:t>et </a:t>
            </a:r>
          </a:p>
          <a:p>
            <a:endParaRPr lang="fr-CA" dirty="0"/>
          </a:p>
          <a:p>
            <a:r>
              <a:rPr lang="fr-CA" dirty="0" smtClean="0"/>
              <a:t>les « effets secondaires », ou manifestations cliniques post-vaccinales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 Les contre-indications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863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64"/>
    </mc:Choice>
    <mc:Fallback xmlns="">
      <p:transition spd="slow" advTm="2296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268760"/>
            <a:ext cx="8458200" cy="4953000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400" dirty="0" err="1" smtClean="0"/>
              <a:t>Vaccins</a:t>
            </a:r>
            <a:r>
              <a:rPr lang="en-US" sz="3400" dirty="0" smtClean="0"/>
              <a:t> INACTIVÉS (non </a:t>
            </a:r>
            <a:r>
              <a:rPr lang="en-US" sz="3400" dirty="0" err="1" smtClean="0"/>
              <a:t>vivants</a:t>
            </a:r>
            <a:r>
              <a:rPr lang="en-US" sz="3400" dirty="0" smtClean="0"/>
              <a:t>)</a:t>
            </a:r>
          </a:p>
          <a:p>
            <a:pPr lvl="1" eaLnBrk="1" hangingPunct="1">
              <a:defRPr/>
            </a:pPr>
            <a:r>
              <a:rPr lang="en-US" sz="2600" dirty="0" err="1" smtClean="0"/>
              <a:t>réactions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3300"/>
                </a:solidFill>
              </a:rPr>
              <a:t>allergiques</a:t>
            </a:r>
            <a:r>
              <a:rPr lang="en-US" sz="2600" dirty="0" smtClean="0">
                <a:solidFill>
                  <a:srgbClr val="FFCC66"/>
                </a:solidFill>
              </a:rPr>
              <a:t> </a:t>
            </a:r>
            <a:r>
              <a:rPr lang="en-US" sz="2600" dirty="0" err="1" smtClean="0"/>
              <a:t>antérieures</a:t>
            </a:r>
            <a:r>
              <a:rPr lang="en-US" sz="2600" dirty="0" smtClean="0"/>
              <a:t> au </a:t>
            </a:r>
            <a:r>
              <a:rPr lang="en-US" sz="2600" dirty="0" err="1" smtClean="0"/>
              <a:t>vaccin</a:t>
            </a:r>
            <a:r>
              <a:rPr lang="en-US" sz="2600" dirty="0" smtClean="0"/>
              <a:t> </a:t>
            </a:r>
            <a:r>
              <a:rPr lang="en-US" sz="2600" dirty="0" err="1" smtClean="0"/>
              <a:t>ou</a:t>
            </a:r>
            <a:r>
              <a:rPr lang="en-US" sz="2600" dirty="0" smtClean="0"/>
              <a:t> à </a:t>
            </a:r>
            <a:r>
              <a:rPr lang="en-US" sz="2600" dirty="0" err="1" smtClean="0"/>
              <a:t>ses</a:t>
            </a:r>
            <a:r>
              <a:rPr lang="en-US" sz="2600" dirty="0" smtClean="0"/>
              <a:t> </a:t>
            </a:r>
            <a:r>
              <a:rPr lang="en-US" sz="2600" dirty="0" err="1" smtClean="0"/>
              <a:t>constituants</a:t>
            </a:r>
            <a:endParaRPr lang="en-US" sz="2600" dirty="0" smtClean="0"/>
          </a:p>
          <a:p>
            <a:pPr lvl="2" eaLnBrk="1" hangingPunct="1">
              <a:defRPr/>
            </a:pPr>
            <a:r>
              <a:rPr lang="en-US" dirty="0" smtClean="0"/>
              <a:t>Influenza injectable : </a:t>
            </a:r>
            <a:r>
              <a:rPr lang="en-US" dirty="0" err="1" smtClean="0"/>
              <a:t>l’allergie</a:t>
            </a:r>
            <a:r>
              <a:rPr lang="en-US" dirty="0" smtClean="0"/>
              <a:t> aux </a:t>
            </a:r>
            <a:r>
              <a:rPr lang="en-US" dirty="0" err="1" smtClean="0"/>
              <a:t>oeufs</a:t>
            </a:r>
            <a:r>
              <a:rPr lang="en-US" dirty="0" smtClean="0"/>
              <a:t> </a:t>
            </a:r>
            <a:r>
              <a:rPr lang="en-US" dirty="0" err="1" smtClean="0"/>
              <a:t>n'est</a:t>
            </a:r>
            <a:r>
              <a:rPr lang="en-US" dirty="0" smtClean="0"/>
              <a:t> PAS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-indication NI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précaution</a:t>
            </a:r>
            <a:endParaRPr lang="en-US" sz="1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600" dirty="0" err="1" smtClean="0"/>
              <a:t>Vaccin</a:t>
            </a:r>
            <a:r>
              <a:rPr lang="en-US" sz="2600" dirty="0" smtClean="0"/>
              <a:t> VIVANT ATTÉNUÉ (</a:t>
            </a:r>
            <a:r>
              <a:rPr lang="en-US" sz="2600" dirty="0" err="1" smtClean="0"/>
              <a:t>FluMist</a:t>
            </a:r>
            <a:r>
              <a:rPr lang="en-US" sz="2600" dirty="0" smtClean="0"/>
              <a:t> </a:t>
            </a:r>
            <a:r>
              <a:rPr lang="en-US" sz="2600" dirty="0" err="1" smtClean="0"/>
              <a:t>Quadrivalent</a:t>
            </a:r>
            <a:r>
              <a:rPr lang="en-US" sz="2600" dirty="0" smtClean="0"/>
              <a:t>)</a:t>
            </a:r>
          </a:p>
          <a:p>
            <a:pPr lvl="1" eaLnBrk="1" hangingPunct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Allergie</a:t>
            </a:r>
            <a:r>
              <a:rPr lang="en-US" sz="2000" dirty="0" smtClean="0"/>
              <a:t> idem </a:t>
            </a:r>
          </a:p>
          <a:p>
            <a:pPr lvl="2">
              <a:defRPr/>
            </a:pPr>
            <a:r>
              <a:rPr lang="en-US" dirty="0" err="1"/>
              <a:t>L</a:t>
            </a:r>
            <a:r>
              <a:rPr lang="en-US" sz="1800" dirty="0" err="1" smtClean="0"/>
              <a:t>’allergie</a:t>
            </a:r>
            <a:r>
              <a:rPr lang="en-US" sz="1800" dirty="0" smtClean="0"/>
              <a:t> aux </a:t>
            </a:r>
            <a:r>
              <a:rPr lang="en-US" sz="1800" dirty="0" err="1" smtClean="0"/>
              <a:t>oeufs</a:t>
            </a:r>
            <a:r>
              <a:rPr lang="en-US" sz="1800" dirty="0" smtClean="0"/>
              <a:t> </a:t>
            </a:r>
            <a:r>
              <a:rPr lang="en-US" dirty="0" err="1"/>
              <a:t>n'est</a:t>
            </a:r>
            <a:r>
              <a:rPr lang="en-US" dirty="0"/>
              <a:t> PAS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contre</a:t>
            </a:r>
            <a:r>
              <a:rPr lang="en-US" dirty="0"/>
              <a:t>-indication NI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précaution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2000" dirty="0" err="1" smtClean="0"/>
              <a:t>Comme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général</a:t>
            </a:r>
            <a:r>
              <a:rPr lang="en-US" sz="2000" dirty="0" smtClean="0"/>
              <a:t> pour les </a:t>
            </a:r>
            <a:r>
              <a:rPr lang="en-US" sz="2000" dirty="0" err="1" smtClean="0"/>
              <a:t>vaccins</a:t>
            </a:r>
            <a:r>
              <a:rPr lang="en-US" sz="2000" dirty="0" smtClean="0"/>
              <a:t> </a:t>
            </a:r>
            <a:r>
              <a:rPr lang="en-US" sz="2000" dirty="0" err="1" smtClean="0"/>
              <a:t>vivants</a:t>
            </a:r>
            <a:r>
              <a:rPr lang="en-US" sz="2000" dirty="0" smtClean="0"/>
              <a:t> : </a:t>
            </a:r>
            <a:r>
              <a:rPr lang="en-US" sz="2000" dirty="0" smtClean="0">
                <a:solidFill>
                  <a:srgbClr val="FF0000"/>
                </a:solidFill>
              </a:rPr>
              <a:t>immunosuppression, </a:t>
            </a:r>
            <a:r>
              <a:rPr lang="en-US" sz="2000" dirty="0" err="1" smtClean="0">
                <a:solidFill>
                  <a:srgbClr val="FF0000"/>
                </a:solidFill>
              </a:rPr>
              <a:t>grossesse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sz="2000" dirty="0" err="1" smtClean="0"/>
              <a:t>dans</a:t>
            </a:r>
            <a:r>
              <a:rPr lang="en-US" sz="2000" dirty="0" smtClean="0"/>
              <a:t> le </a:t>
            </a:r>
            <a:r>
              <a:rPr lang="en-US" sz="2000" dirty="0" err="1" smtClean="0"/>
              <a:t>cas</a:t>
            </a:r>
            <a:r>
              <a:rPr lang="en-US" sz="2000" dirty="0" smtClean="0"/>
              <a:t> de </a:t>
            </a:r>
            <a:r>
              <a:rPr lang="en-US" sz="2000" dirty="0" err="1" smtClean="0"/>
              <a:t>Flumist</a:t>
            </a:r>
            <a:r>
              <a:rPr lang="en-US" sz="2000" dirty="0" smtClean="0"/>
              <a:t> : </a:t>
            </a:r>
            <a:r>
              <a:rPr lang="en-US" sz="2000" dirty="0" err="1" smtClean="0">
                <a:solidFill>
                  <a:schemeClr val="hlink"/>
                </a:solidFill>
              </a:rPr>
              <a:t>asthme</a:t>
            </a:r>
            <a:r>
              <a:rPr lang="en-US" sz="2000" dirty="0" smtClean="0">
                <a:solidFill>
                  <a:schemeClr val="hlink"/>
                </a:solidFill>
              </a:rPr>
              <a:t> grave </a:t>
            </a:r>
            <a:r>
              <a:rPr lang="en-US" sz="2000" dirty="0" err="1" smtClean="0">
                <a:solidFill>
                  <a:schemeClr val="hlink"/>
                </a:solidFill>
              </a:rPr>
              <a:t>actif</a:t>
            </a:r>
            <a:r>
              <a:rPr lang="en-US" sz="2000" dirty="0" smtClean="0">
                <a:solidFill>
                  <a:schemeClr val="hlink"/>
                </a:solidFill>
              </a:rPr>
              <a:t>, 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prise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d’AAS</a:t>
            </a:r>
            <a:endParaRPr lang="en-US" sz="1800" dirty="0" smtClean="0">
              <a:solidFill>
                <a:schemeClr val="hlink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488850"/>
            <a:ext cx="8229600" cy="923926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3300"/>
                </a:solidFill>
              </a:rPr>
              <a:t>Contre</a:t>
            </a:r>
            <a:r>
              <a:rPr lang="en-US" dirty="0" smtClean="0">
                <a:solidFill>
                  <a:srgbClr val="FF3300"/>
                </a:solidFill>
              </a:rPr>
              <a:t>-indications</a:t>
            </a:r>
            <a:r>
              <a:rPr lang="en-US" dirty="0" smtClean="0"/>
              <a:t> </a:t>
            </a:r>
            <a:r>
              <a:rPr lang="en-US" dirty="0" err="1" smtClean="0"/>
              <a:t>générales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82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520156" y="1268760"/>
            <a:ext cx="8610600" cy="5334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000" dirty="0" smtClean="0"/>
              <a:t>Les plus </a:t>
            </a:r>
            <a:r>
              <a:rPr lang="en-US" sz="3000" dirty="0" err="1" smtClean="0"/>
              <a:t>fréquentes</a:t>
            </a:r>
            <a:r>
              <a:rPr lang="en-US" sz="3000" dirty="0" smtClean="0"/>
              <a:t> :</a:t>
            </a:r>
          </a:p>
          <a:p>
            <a:pPr lvl="1" eaLnBrk="1" hangingPunct="1">
              <a:defRPr/>
            </a:pPr>
            <a:r>
              <a:rPr lang="en-US" sz="2400" dirty="0" err="1" smtClean="0"/>
              <a:t>réaction</a:t>
            </a:r>
            <a:r>
              <a:rPr lang="en-US" sz="2400" dirty="0" smtClean="0"/>
              <a:t> locale, </a:t>
            </a:r>
            <a:r>
              <a:rPr lang="en-US" sz="2400" dirty="0" err="1" smtClean="0"/>
              <a:t>fièvre</a:t>
            </a:r>
            <a:r>
              <a:rPr lang="en-US" sz="2400" dirty="0" smtClean="0"/>
              <a:t>, suite à </a:t>
            </a:r>
            <a:r>
              <a:rPr lang="en-US" sz="2400" dirty="0" err="1" smtClean="0"/>
              <a:t>une</a:t>
            </a:r>
            <a:r>
              <a:rPr lang="en-US" sz="2400" dirty="0" smtClean="0"/>
              <a:t> dose </a:t>
            </a:r>
            <a:r>
              <a:rPr lang="en-US" sz="2400" dirty="0" err="1" smtClean="0"/>
              <a:t>antérieure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smtClean="0"/>
              <a:t>infection </a:t>
            </a:r>
            <a:r>
              <a:rPr lang="en-US" sz="2400" dirty="0" err="1" smtClean="0"/>
              <a:t>bénigne</a:t>
            </a:r>
            <a:r>
              <a:rPr lang="en-US" sz="2400" dirty="0" smtClean="0"/>
              <a:t> </a:t>
            </a:r>
            <a:r>
              <a:rPr lang="en-US" sz="2400" dirty="0" err="1" smtClean="0"/>
              <a:t>comme</a:t>
            </a:r>
            <a:r>
              <a:rPr lang="en-US" sz="2400" dirty="0" smtClean="0"/>
              <a:t> </a:t>
            </a:r>
            <a:r>
              <a:rPr lang="en-US" sz="2400" dirty="0" err="1" smtClean="0"/>
              <a:t>rhume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diarrhée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err="1" smtClean="0"/>
              <a:t>prise</a:t>
            </a:r>
            <a:r>
              <a:rPr lang="en-US" sz="2400" dirty="0" smtClean="0"/>
              <a:t> </a:t>
            </a:r>
            <a:r>
              <a:rPr lang="en-US" sz="2400" dirty="0" err="1" smtClean="0"/>
              <a:t>d’antibiotique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convalescence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smtClean="0"/>
              <a:t>le contact </a:t>
            </a:r>
            <a:r>
              <a:rPr lang="en-US" sz="2400" dirty="0" err="1" smtClean="0"/>
              <a:t>récent</a:t>
            </a:r>
            <a:r>
              <a:rPr lang="en-US" sz="2400" dirty="0" smtClean="0"/>
              <a:t> </a:t>
            </a:r>
            <a:r>
              <a:rPr lang="en-US" sz="2400" dirty="0" err="1" smtClean="0"/>
              <a:t>d’une</a:t>
            </a:r>
            <a:r>
              <a:rPr lang="en-US" sz="2400" dirty="0" smtClean="0"/>
              <a:t> </a:t>
            </a:r>
            <a:r>
              <a:rPr lang="en-US" sz="2400" dirty="0" err="1" smtClean="0"/>
              <a:t>maladie</a:t>
            </a:r>
            <a:r>
              <a:rPr lang="en-US" sz="2400" dirty="0" smtClean="0"/>
              <a:t> </a:t>
            </a:r>
            <a:r>
              <a:rPr lang="en-US" sz="2400" dirty="0" err="1" smtClean="0"/>
              <a:t>infectieuse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err="1" smtClean="0"/>
              <a:t>allergie</a:t>
            </a:r>
            <a:r>
              <a:rPr lang="en-US" sz="2400" dirty="0" smtClean="0"/>
              <a:t> non </a:t>
            </a:r>
            <a:r>
              <a:rPr lang="en-US" sz="2400" dirty="0" err="1" smtClean="0"/>
              <a:t>spécifique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non </a:t>
            </a:r>
            <a:r>
              <a:rPr lang="en-US" sz="2400" dirty="0" err="1" smtClean="0"/>
              <a:t>anaphylactique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err="1" smtClean="0"/>
              <a:t>allergie</a:t>
            </a:r>
            <a:r>
              <a:rPr lang="en-US" sz="2400" dirty="0" smtClean="0"/>
              <a:t> au </a:t>
            </a:r>
            <a:r>
              <a:rPr lang="en-US" sz="2400" dirty="0" err="1" smtClean="0"/>
              <a:t>poulet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aux plumes </a:t>
            </a:r>
            <a:r>
              <a:rPr lang="en-US" sz="2400" dirty="0" err="1" smtClean="0"/>
              <a:t>ou</a:t>
            </a:r>
            <a:r>
              <a:rPr lang="en-US" sz="2400" dirty="0" smtClean="0"/>
              <a:t> aux </a:t>
            </a:r>
            <a:r>
              <a:rPr lang="en-US" sz="2400" dirty="0" err="1" smtClean="0"/>
              <a:t>oeufs</a:t>
            </a:r>
            <a:r>
              <a:rPr lang="en-US" sz="2400" dirty="0" smtClean="0"/>
              <a:t> 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err="1" smtClean="0"/>
              <a:t>vaccin</a:t>
            </a:r>
            <a:r>
              <a:rPr lang="en-US" sz="2400" dirty="0" smtClean="0"/>
              <a:t> </a:t>
            </a:r>
            <a:r>
              <a:rPr lang="en-US" sz="2400" dirty="0" err="1" smtClean="0"/>
              <a:t>inactivé</a:t>
            </a:r>
            <a:r>
              <a:rPr lang="en-US" sz="2400" dirty="0" smtClean="0"/>
              <a:t> et </a:t>
            </a:r>
            <a:r>
              <a:rPr lang="en-US" sz="2400" dirty="0" err="1" smtClean="0"/>
              <a:t>immunodépression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err="1" smtClean="0"/>
              <a:t>maladie</a:t>
            </a:r>
            <a:r>
              <a:rPr lang="en-US" sz="2400" dirty="0" smtClean="0"/>
              <a:t> auto-immune </a:t>
            </a:r>
            <a:r>
              <a:rPr lang="en-US" sz="2400" dirty="0" err="1" smtClean="0"/>
              <a:t>telle</a:t>
            </a:r>
            <a:r>
              <a:rPr lang="en-US" sz="2400" dirty="0" smtClean="0"/>
              <a:t> la </a:t>
            </a:r>
            <a:r>
              <a:rPr lang="en-US" sz="2400" dirty="0" err="1" smtClean="0"/>
              <a:t>sclérose</a:t>
            </a:r>
            <a:r>
              <a:rPr lang="en-US" sz="2400" dirty="0" smtClean="0"/>
              <a:t> en plaques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l’arthrite</a:t>
            </a:r>
            <a:r>
              <a:rPr lang="en-US" sz="2400" dirty="0" smtClean="0"/>
              <a:t> </a:t>
            </a:r>
            <a:r>
              <a:rPr lang="en-US" sz="2400" dirty="0" err="1" smtClean="0"/>
              <a:t>rhumatoide</a:t>
            </a:r>
            <a:endParaRPr lang="en-US" sz="2400" dirty="0" smtClean="0"/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400" dirty="0" smtClean="0"/>
              <a:t>administration d’un </a:t>
            </a:r>
            <a:r>
              <a:rPr lang="en-US" sz="2400" dirty="0" err="1" smtClean="0"/>
              <a:t>autre</a:t>
            </a:r>
            <a:r>
              <a:rPr lang="en-US" sz="2400" dirty="0" smtClean="0"/>
              <a:t> </a:t>
            </a:r>
            <a:r>
              <a:rPr lang="en-US" sz="2400" dirty="0" err="1" smtClean="0"/>
              <a:t>vaccin</a:t>
            </a:r>
            <a:r>
              <a:rPr lang="en-US" sz="2400" dirty="0" smtClean="0"/>
              <a:t> du </a:t>
            </a:r>
            <a:r>
              <a:rPr lang="en-US" sz="2400" dirty="0" err="1" smtClean="0"/>
              <a:t>calendrier</a:t>
            </a:r>
            <a:endParaRPr lang="en-US" sz="2400" dirty="0" smtClean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30559"/>
            <a:ext cx="7772400" cy="838201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800" dirty="0" err="1" smtClean="0">
                <a:solidFill>
                  <a:srgbClr val="339966"/>
                </a:solidFill>
              </a:rPr>
              <a:t>Fausses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-indications 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61"/>
    </mc:Choice>
    <mc:Fallback xmlns="">
      <p:transition spd="slow" advTm="6886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899592" y="1700808"/>
            <a:ext cx="7798321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Maladie</a:t>
            </a:r>
            <a:r>
              <a:rPr lang="en-US" sz="2400" dirty="0" smtClean="0"/>
              <a:t> </a:t>
            </a:r>
            <a:r>
              <a:rPr lang="en-US" sz="2400" dirty="0" err="1" smtClean="0"/>
              <a:t>virale</a:t>
            </a:r>
            <a:r>
              <a:rPr lang="en-US" sz="2400" dirty="0" smtClean="0"/>
              <a:t>, virus qui change </a:t>
            </a:r>
            <a:r>
              <a:rPr lang="en-US" sz="2400" dirty="0" err="1" smtClean="0"/>
              <a:t>rapidement</a:t>
            </a:r>
            <a:r>
              <a:rPr lang="en-US" sz="2400" dirty="0" smtClean="0"/>
              <a:t> (</a:t>
            </a:r>
            <a:r>
              <a:rPr lang="en-US" sz="2400" dirty="0" err="1" smtClean="0"/>
              <a:t>Asie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Début </a:t>
            </a:r>
            <a:r>
              <a:rPr lang="en-US" sz="2400" dirty="0" err="1" smtClean="0"/>
              <a:t>soudain</a:t>
            </a:r>
            <a:r>
              <a:rPr lang="en-US" sz="2400" dirty="0" smtClean="0"/>
              <a:t> de </a:t>
            </a:r>
            <a:r>
              <a:rPr lang="en-US" sz="2400" dirty="0" err="1" smtClean="0">
                <a:solidFill>
                  <a:srgbClr val="FF3300"/>
                </a:solidFill>
              </a:rPr>
              <a:t>fièvre</a:t>
            </a:r>
            <a:r>
              <a:rPr lang="en-US" sz="2400" dirty="0" smtClean="0">
                <a:solidFill>
                  <a:srgbClr val="FF3300"/>
                </a:solidFill>
              </a:rPr>
              <a:t>, mal de gorge, </a:t>
            </a:r>
            <a:r>
              <a:rPr lang="en-US" sz="2400" dirty="0" err="1" smtClean="0">
                <a:solidFill>
                  <a:srgbClr val="FF3300"/>
                </a:solidFill>
              </a:rPr>
              <a:t>toux</a:t>
            </a:r>
            <a:r>
              <a:rPr lang="en-US" sz="2400" dirty="0" smtClean="0">
                <a:solidFill>
                  <a:srgbClr val="FF3300"/>
                </a:solidFill>
              </a:rPr>
              <a:t>, </a:t>
            </a:r>
            <a:r>
              <a:rPr lang="en-US" sz="2400" dirty="0" err="1" smtClean="0">
                <a:solidFill>
                  <a:srgbClr val="FF3300"/>
                </a:solidFill>
              </a:rPr>
              <a:t>céphalées</a:t>
            </a:r>
            <a:r>
              <a:rPr lang="en-US" sz="2400" dirty="0" smtClean="0">
                <a:solidFill>
                  <a:srgbClr val="FF3300"/>
                </a:solidFill>
              </a:rPr>
              <a:t>, </a:t>
            </a:r>
            <a:r>
              <a:rPr lang="en-US" sz="2400" dirty="0" err="1" smtClean="0">
                <a:solidFill>
                  <a:srgbClr val="FF3300"/>
                </a:solidFill>
              </a:rPr>
              <a:t>myalgies</a:t>
            </a:r>
            <a:r>
              <a:rPr lang="en-US" sz="2400" dirty="0" smtClean="0">
                <a:solidFill>
                  <a:srgbClr val="FF3300"/>
                </a:solidFill>
              </a:rPr>
              <a:t>, fatigue,</a:t>
            </a:r>
            <a:r>
              <a:rPr lang="en-US" sz="2400" dirty="0" smtClean="0"/>
              <a:t> </a:t>
            </a:r>
            <a:r>
              <a:rPr lang="en-US" sz="2400" dirty="0" err="1" smtClean="0"/>
              <a:t>rhinorrhée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339966"/>
                </a:solidFill>
              </a:rPr>
              <a:t>Vs RHUME : </a:t>
            </a:r>
            <a:r>
              <a:rPr lang="en-US" sz="2000" dirty="0" err="1" smtClean="0">
                <a:solidFill>
                  <a:srgbClr val="339966"/>
                </a:solidFill>
              </a:rPr>
              <a:t>rhinorrhée</a:t>
            </a:r>
            <a:r>
              <a:rPr lang="en-US" sz="2000" dirty="0" smtClean="0">
                <a:solidFill>
                  <a:srgbClr val="339966"/>
                </a:solidFill>
              </a:rPr>
              <a:t>, </a:t>
            </a:r>
            <a:r>
              <a:rPr lang="en-US" sz="2000" dirty="0" err="1" smtClean="0">
                <a:solidFill>
                  <a:srgbClr val="339966"/>
                </a:solidFill>
              </a:rPr>
              <a:t>éternuements</a:t>
            </a:r>
            <a:r>
              <a:rPr lang="en-US" sz="2000" dirty="0" smtClean="0">
                <a:solidFill>
                  <a:srgbClr val="339966"/>
                </a:solidFill>
              </a:rPr>
              <a:t>, congestion, </a:t>
            </a:r>
            <a:r>
              <a:rPr lang="en-US" sz="2000" dirty="0" err="1" smtClean="0">
                <a:solidFill>
                  <a:srgbClr val="339966"/>
                </a:solidFill>
              </a:rPr>
              <a:t>parfois</a:t>
            </a:r>
            <a:r>
              <a:rPr lang="en-US" sz="2000" dirty="0" smtClean="0">
                <a:solidFill>
                  <a:srgbClr val="339966"/>
                </a:solidFill>
              </a:rPr>
              <a:t> </a:t>
            </a:r>
            <a:r>
              <a:rPr lang="en-US" sz="2000" dirty="0" err="1" smtClean="0">
                <a:solidFill>
                  <a:srgbClr val="339966"/>
                </a:solidFill>
              </a:rPr>
              <a:t>toux</a:t>
            </a:r>
            <a:r>
              <a:rPr lang="en-US" sz="2000" dirty="0" smtClean="0">
                <a:solidFill>
                  <a:srgbClr val="339966"/>
                </a:solidFill>
              </a:rPr>
              <a:t> et </a:t>
            </a:r>
            <a:r>
              <a:rPr lang="en-US" sz="2000" dirty="0" err="1" smtClean="0">
                <a:solidFill>
                  <a:srgbClr val="339966"/>
                </a:solidFill>
              </a:rPr>
              <a:t>céphalées</a:t>
            </a:r>
            <a:r>
              <a:rPr lang="en-US" sz="2000" dirty="0" smtClean="0">
                <a:solidFill>
                  <a:srgbClr val="339966"/>
                </a:solidFill>
              </a:rPr>
              <a:t> ; pas (</a:t>
            </a:r>
            <a:r>
              <a:rPr lang="en-US" sz="2000" dirty="0" err="1" smtClean="0">
                <a:solidFill>
                  <a:srgbClr val="339966"/>
                </a:solidFill>
              </a:rPr>
              <a:t>ou</a:t>
            </a:r>
            <a:r>
              <a:rPr lang="en-US" sz="2000" dirty="0" smtClean="0">
                <a:solidFill>
                  <a:srgbClr val="339966"/>
                </a:solidFill>
              </a:rPr>
              <a:t> </a:t>
            </a:r>
            <a:r>
              <a:rPr lang="en-US" sz="2000" dirty="0" err="1" smtClean="0">
                <a:solidFill>
                  <a:srgbClr val="339966"/>
                </a:solidFill>
              </a:rPr>
              <a:t>peu</a:t>
            </a:r>
            <a:r>
              <a:rPr lang="en-US" sz="2000" dirty="0" smtClean="0">
                <a:solidFill>
                  <a:srgbClr val="339966"/>
                </a:solidFill>
              </a:rPr>
              <a:t>) de </a:t>
            </a:r>
            <a:r>
              <a:rPr lang="en-US" sz="2000" dirty="0" err="1" smtClean="0">
                <a:solidFill>
                  <a:srgbClr val="339966"/>
                </a:solidFill>
              </a:rPr>
              <a:t>fièvre</a:t>
            </a:r>
            <a:endParaRPr lang="en-US" sz="2000" dirty="0" smtClean="0">
              <a:solidFill>
                <a:srgbClr val="339966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339966"/>
                </a:solidFill>
              </a:rPr>
              <a:t>Confusion facile avec COVID-19…. </a:t>
            </a:r>
            <a:r>
              <a:rPr lang="en-US" dirty="0" err="1" smtClean="0">
                <a:solidFill>
                  <a:srgbClr val="339966"/>
                </a:solidFill>
              </a:rPr>
              <a:t>Cette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err="1" smtClean="0">
                <a:solidFill>
                  <a:srgbClr val="339966"/>
                </a:solidFill>
              </a:rPr>
              <a:t>dernière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err="1" smtClean="0">
                <a:solidFill>
                  <a:srgbClr val="339966"/>
                </a:solidFill>
              </a:rPr>
              <a:t>ayant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err="1" smtClean="0">
                <a:solidFill>
                  <a:srgbClr val="339966"/>
                </a:solidFill>
              </a:rPr>
              <a:t>en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err="1" smtClean="0">
                <a:solidFill>
                  <a:srgbClr val="339966"/>
                </a:solidFill>
              </a:rPr>
              <a:t>moyenne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err="1" smtClean="0">
                <a:solidFill>
                  <a:srgbClr val="339966"/>
                </a:solidFill>
              </a:rPr>
              <a:t>une</a:t>
            </a:r>
            <a:r>
              <a:rPr lang="en-US" dirty="0" smtClean="0">
                <a:solidFill>
                  <a:srgbClr val="339966"/>
                </a:solidFill>
              </a:rPr>
              <a:t> plus longue incubation (2-14 </a:t>
            </a:r>
            <a:r>
              <a:rPr lang="en-US" dirty="0" err="1" smtClean="0">
                <a:solidFill>
                  <a:srgbClr val="339966"/>
                </a:solidFill>
              </a:rPr>
              <a:t>jours</a:t>
            </a:r>
            <a:r>
              <a:rPr lang="en-US" dirty="0" smtClean="0">
                <a:solidFill>
                  <a:srgbClr val="339966"/>
                </a:solidFill>
              </a:rPr>
              <a:t>) et </a:t>
            </a:r>
            <a:r>
              <a:rPr lang="en-US" dirty="0" err="1" smtClean="0">
                <a:solidFill>
                  <a:srgbClr val="339966"/>
                </a:solidFill>
              </a:rPr>
              <a:t>durée</a:t>
            </a:r>
            <a:r>
              <a:rPr lang="en-US" dirty="0" smtClean="0">
                <a:solidFill>
                  <a:srgbClr val="339966"/>
                </a:solidFill>
              </a:rPr>
              <a:t>.</a:t>
            </a:r>
            <a:endParaRPr lang="en-US" sz="2000" dirty="0" smtClean="0">
              <a:solidFill>
                <a:srgbClr val="3399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Durée</a:t>
            </a:r>
            <a:r>
              <a:rPr lang="en-US" sz="2400" dirty="0" smtClean="0"/>
              <a:t> de la grippe = 1 </a:t>
            </a:r>
            <a:r>
              <a:rPr lang="en-US" sz="2400" dirty="0" err="1" smtClean="0"/>
              <a:t>semaine</a:t>
            </a:r>
            <a:r>
              <a:rPr lang="en-US" sz="2400" dirty="0" smtClean="0"/>
              <a:t> à … 7 </a:t>
            </a:r>
            <a:r>
              <a:rPr lang="en-US" sz="2400" dirty="0" err="1" smtClean="0"/>
              <a:t>jours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Tamiflu/Relenza = “ </a:t>
            </a:r>
            <a:r>
              <a:rPr lang="en-US" sz="2000" dirty="0" err="1" smtClean="0"/>
              <a:t>moins</a:t>
            </a:r>
            <a:r>
              <a:rPr lang="en-US" sz="2000" dirty="0" smtClean="0"/>
              <a:t> 1 jour" ; </a:t>
            </a:r>
            <a:r>
              <a:rPr lang="en-US" sz="2000" dirty="0" err="1" smtClean="0"/>
              <a:t>bénéfice</a:t>
            </a:r>
            <a:r>
              <a:rPr lang="en-US" sz="2000" dirty="0" smtClean="0"/>
              <a:t> </a:t>
            </a:r>
            <a:r>
              <a:rPr lang="en-US" sz="2000" dirty="0" err="1" smtClean="0"/>
              <a:t>très</a:t>
            </a:r>
            <a:r>
              <a:rPr lang="en-US" sz="2000" dirty="0" smtClean="0"/>
              <a:t> marginal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COMPLICATIONS</a:t>
            </a:r>
            <a:r>
              <a:rPr lang="en-US" sz="2400" dirty="0" smtClean="0"/>
              <a:t> </a:t>
            </a:r>
            <a:r>
              <a:rPr lang="en-US" sz="2400" dirty="0" err="1" smtClean="0"/>
              <a:t>possibles</a:t>
            </a:r>
            <a:r>
              <a:rPr lang="en-US" sz="2400" dirty="0" smtClean="0"/>
              <a:t> = GRAVITÉ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pneumonie</a:t>
            </a:r>
            <a:r>
              <a:rPr lang="en-US" sz="2000" dirty="0" smtClean="0"/>
              <a:t> : </a:t>
            </a:r>
            <a:r>
              <a:rPr lang="en-US" sz="2000" dirty="0" err="1" smtClean="0"/>
              <a:t>particulièrement</a:t>
            </a:r>
            <a:r>
              <a:rPr lang="en-US" sz="2000" dirty="0" smtClean="0"/>
              <a:t> chez les </a:t>
            </a:r>
            <a:r>
              <a:rPr lang="en-US" sz="2000" dirty="0" err="1" smtClean="0"/>
              <a:t>personnes</a:t>
            </a:r>
            <a:r>
              <a:rPr lang="en-US" sz="2000" dirty="0" smtClean="0"/>
              <a:t> </a:t>
            </a:r>
            <a:r>
              <a:rPr lang="en-US" sz="2000" dirty="0" err="1" smtClean="0"/>
              <a:t>âgées</a:t>
            </a:r>
            <a:r>
              <a:rPr lang="en-US" sz="2000" dirty="0" smtClean="0"/>
              <a:t> de 60 </a:t>
            </a:r>
            <a:r>
              <a:rPr lang="en-US" sz="2000" dirty="0" err="1" smtClean="0"/>
              <a:t>ans</a:t>
            </a:r>
            <a:r>
              <a:rPr lang="en-US" sz="2000" dirty="0" smtClean="0"/>
              <a:t> et plus et </a:t>
            </a:r>
            <a:r>
              <a:rPr lang="en-US" sz="2000" dirty="0" err="1" smtClean="0"/>
              <a:t>celles</a:t>
            </a:r>
            <a:r>
              <a:rPr lang="en-US" sz="2000" dirty="0" smtClean="0"/>
              <a:t> </a:t>
            </a:r>
            <a:r>
              <a:rPr lang="en-US" sz="2000" dirty="0" err="1" smtClean="0"/>
              <a:t>souffrant</a:t>
            </a:r>
            <a:r>
              <a:rPr lang="en-US" sz="2000" dirty="0" smtClean="0"/>
              <a:t> de maladies </a:t>
            </a:r>
            <a:r>
              <a:rPr lang="en-US" sz="2000" dirty="0" err="1" smtClean="0"/>
              <a:t>chroniques</a:t>
            </a:r>
            <a:r>
              <a:rPr lang="en-US" sz="2000" dirty="0" smtClean="0"/>
              <a:t>, </a:t>
            </a:r>
            <a:r>
              <a:rPr lang="en-US" sz="2000" dirty="0" err="1" smtClean="0"/>
              <a:t>jeunes</a:t>
            </a:r>
            <a:r>
              <a:rPr lang="en-US" sz="2000" dirty="0" smtClean="0"/>
              <a:t> </a:t>
            </a:r>
            <a:r>
              <a:rPr lang="en-US" sz="2000" dirty="0" err="1" smtClean="0"/>
              <a:t>enfants</a:t>
            </a:r>
            <a:r>
              <a:rPr lang="en-US" sz="2000" dirty="0" smtClean="0"/>
              <a:t>, femmes enceintes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err="1" smtClean="0"/>
              <a:t>Amène</a:t>
            </a:r>
            <a:r>
              <a:rPr lang="en-US" sz="1800" dirty="0" smtClean="0"/>
              <a:t> : </a:t>
            </a:r>
            <a:r>
              <a:rPr lang="en-US" sz="1800" dirty="0" err="1" smtClean="0"/>
              <a:t>hospitalisation</a:t>
            </a:r>
            <a:r>
              <a:rPr lang="en-US" sz="1800" dirty="0" smtClean="0"/>
              <a:t>…. </a:t>
            </a:r>
            <a:r>
              <a:rPr lang="en-US" sz="1800" dirty="0" err="1" smtClean="0"/>
              <a:t>Décès</a:t>
            </a:r>
            <a:r>
              <a:rPr lang="en-US" sz="1800" dirty="0" smtClean="0"/>
              <a:t> …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60871"/>
            <a:ext cx="7402513" cy="96792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1- La </a:t>
            </a:r>
            <a:r>
              <a:rPr lang="en-US" dirty="0" err="1" smtClean="0"/>
              <a:t>maladie</a:t>
            </a:r>
            <a:r>
              <a:rPr lang="en-US" dirty="0" smtClean="0"/>
              <a:t> et les </a:t>
            </a:r>
            <a:r>
              <a:rPr lang="en-US" dirty="0" err="1" smtClean="0"/>
              <a:t>vaccins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L’influenza</a:t>
            </a:r>
            <a:r>
              <a:rPr lang="en-US" dirty="0" smtClean="0"/>
              <a:t> (grippe) : résumé</a:t>
            </a:r>
          </a:p>
        </p:txBody>
      </p:sp>
    </p:spTree>
    <p:extLst>
      <p:ext uri="{BB962C8B-B14F-4D97-AF65-F5344CB8AC3E}">
        <p14:creationId xmlns:p14="http://schemas.microsoft.com/office/powerpoint/2010/main" val="1246975142"/>
      </p:ext>
    </p:extLst>
  </p:cSld>
  <p:clrMapOvr>
    <a:masterClrMapping/>
  </p:clrMapOvr>
  <p:transition advTm="71747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defRPr/>
            </a:pPr>
            <a:r>
              <a:rPr lang="en-US" sz="2600" dirty="0" err="1" smtClean="0"/>
              <a:t>maladie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3300"/>
                </a:solidFill>
              </a:rPr>
              <a:t>aiguë</a:t>
            </a:r>
            <a:r>
              <a:rPr lang="en-US" sz="2600" dirty="0" smtClean="0"/>
              <a:t> </a:t>
            </a:r>
            <a:r>
              <a:rPr lang="en-US" sz="2600" dirty="0" err="1" smtClean="0"/>
              <a:t>modérée</a:t>
            </a:r>
            <a:r>
              <a:rPr lang="en-US" sz="2600" dirty="0" smtClean="0"/>
              <a:t> </a:t>
            </a:r>
            <a:r>
              <a:rPr lang="en-US" sz="2600" dirty="0" err="1" smtClean="0"/>
              <a:t>ou</a:t>
            </a:r>
            <a:r>
              <a:rPr lang="en-US" sz="2600" dirty="0" smtClean="0"/>
              <a:t> grave, avec </a:t>
            </a:r>
            <a:r>
              <a:rPr lang="en-US" sz="2600" dirty="0" err="1" smtClean="0"/>
              <a:t>ou</a:t>
            </a:r>
            <a:r>
              <a:rPr lang="en-US" sz="2600" dirty="0" smtClean="0"/>
              <a:t> sans </a:t>
            </a:r>
            <a:r>
              <a:rPr lang="en-US" sz="2600" dirty="0" err="1" smtClean="0"/>
              <a:t>fièvre</a:t>
            </a:r>
            <a:endParaRPr lang="en-US" sz="2600" dirty="0" smtClean="0"/>
          </a:p>
          <a:p>
            <a:pPr lvl="2" eaLnBrk="1" hangingPunct="1">
              <a:defRPr/>
            </a:pPr>
            <a:r>
              <a:rPr lang="en-US" sz="2400" dirty="0" err="1" smtClean="0">
                <a:solidFill>
                  <a:schemeClr val="hlink"/>
                </a:solidFill>
              </a:rPr>
              <a:t>N'est</a:t>
            </a:r>
            <a:r>
              <a:rPr lang="en-US" sz="2400" dirty="0" smtClean="0">
                <a:solidFill>
                  <a:schemeClr val="hlink"/>
                </a:solidFill>
              </a:rPr>
              <a:t> pas </a:t>
            </a:r>
            <a:r>
              <a:rPr lang="en-US" sz="2400" dirty="0" err="1" smtClean="0">
                <a:solidFill>
                  <a:schemeClr val="hlink"/>
                </a:solidFill>
              </a:rPr>
              <a:t>une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contre</a:t>
            </a:r>
            <a:r>
              <a:rPr lang="en-US" sz="2400" dirty="0" smtClean="0">
                <a:solidFill>
                  <a:schemeClr val="hlink"/>
                </a:solidFill>
              </a:rPr>
              <a:t>-indication </a:t>
            </a:r>
            <a:r>
              <a:rPr lang="en-US" sz="2400" dirty="0" err="1" smtClean="0">
                <a:solidFill>
                  <a:schemeClr val="hlink"/>
                </a:solidFill>
              </a:rPr>
              <a:t>mais</a:t>
            </a:r>
            <a:r>
              <a:rPr lang="en-US" sz="2400" dirty="0" smtClean="0">
                <a:solidFill>
                  <a:schemeClr val="hlink"/>
                </a:solidFill>
              </a:rPr>
              <a:t> on </a:t>
            </a:r>
            <a:r>
              <a:rPr lang="en-US" sz="2400" dirty="0" err="1" smtClean="0">
                <a:solidFill>
                  <a:schemeClr val="hlink"/>
                </a:solidFill>
              </a:rPr>
              <a:t>retarde</a:t>
            </a:r>
            <a:r>
              <a:rPr lang="en-US" sz="2400" dirty="0" smtClean="0">
                <a:solidFill>
                  <a:schemeClr val="hlink"/>
                </a:solidFill>
              </a:rPr>
              <a:t> la vaccination </a:t>
            </a:r>
            <a:r>
              <a:rPr lang="en-US" sz="2400" dirty="0" err="1" smtClean="0">
                <a:solidFill>
                  <a:schemeClr val="hlink"/>
                </a:solidFill>
              </a:rPr>
              <a:t>jusqu'à</a:t>
            </a:r>
            <a:r>
              <a:rPr lang="en-US" sz="2400" dirty="0" smtClean="0">
                <a:solidFill>
                  <a:schemeClr val="hlink"/>
                </a:solidFill>
              </a:rPr>
              <a:t> la convalescence</a:t>
            </a:r>
          </a:p>
          <a:p>
            <a:pPr lvl="2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Ex. </a:t>
            </a:r>
            <a:r>
              <a:rPr lang="en-US" sz="2400" dirty="0" err="1" smtClean="0">
                <a:solidFill>
                  <a:schemeClr val="tx1"/>
                </a:solidFill>
              </a:rPr>
              <a:t>Cas</a:t>
            </a:r>
            <a:r>
              <a:rPr lang="en-US" sz="2400" dirty="0" smtClean="0">
                <a:solidFill>
                  <a:schemeClr val="tx1"/>
                </a:solidFill>
              </a:rPr>
              <a:t> de COVID-19 </a:t>
            </a:r>
            <a:r>
              <a:rPr lang="en-US" sz="2400" dirty="0" err="1" smtClean="0">
                <a:solidFill>
                  <a:schemeClr val="tx1"/>
                </a:solidFill>
              </a:rPr>
              <a:t>symptomatique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</a:rPr>
              <a:t>attendre</a:t>
            </a:r>
            <a:r>
              <a:rPr lang="en-US" sz="2400" dirty="0" smtClean="0">
                <a:solidFill>
                  <a:schemeClr val="tx1"/>
                </a:solidFill>
              </a:rPr>
              <a:t> la phase de convalescence</a:t>
            </a:r>
          </a:p>
          <a:p>
            <a:pPr lvl="2" eaLnBrk="1" hangingPunct="1">
              <a:defRPr/>
            </a:pPr>
            <a:endParaRPr lang="en-US" sz="2400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en-US" sz="2600" dirty="0" err="1" smtClean="0"/>
              <a:t>vrai</a:t>
            </a:r>
            <a:r>
              <a:rPr lang="en-US" sz="2600" dirty="0" smtClean="0"/>
              <a:t> pour </a:t>
            </a:r>
            <a:r>
              <a:rPr lang="en-US" sz="2600" dirty="0" err="1" smtClean="0"/>
              <a:t>inactivé</a:t>
            </a:r>
            <a:r>
              <a:rPr lang="en-US" sz="2600" dirty="0" smtClean="0"/>
              <a:t> </a:t>
            </a:r>
            <a:r>
              <a:rPr lang="en-US" sz="2600" dirty="0" err="1" smtClean="0"/>
              <a:t>ou</a:t>
            </a:r>
            <a:r>
              <a:rPr lang="en-US" sz="2600" dirty="0" smtClean="0"/>
              <a:t> vivant</a:t>
            </a:r>
          </a:p>
          <a:p>
            <a:pPr marL="457200" lvl="1" indent="0" eaLnBrk="1" hangingPunct="1">
              <a:buNone/>
              <a:defRPr/>
            </a:pPr>
            <a:endParaRPr lang="en-US" sz="2600" dirty="0" smtClean="0"/>
          </a:p>
          <a:p>
            <a:pPr lvl="1" eaLnBrk="1" hangingPunct="1">
              <a:defRPr/>
            </a:pPr>
            <a:r>
              <a:rPr lang="en-US" sz="2600" dirty="0" err="1" smtClean="0"/>
              <a:t>Degré</a:t>
            </a:r>
            <a:r>
              <a:rPr lang="en-US" sz="2600" dirty="0" smtClean="0"/>
              <a:t> de </a:t>
            </a:r>
            <a:r>
              <a:rPr lang="en-US" sz="2600" dirty="0" err="1" smtClean="0"/>
              <a:t>maladie</a:t>
            </a:r>
            <a:r>
              <a:rPr lang="en-US" sz="2600" dirty="0" smtClean="0"/>
              <a:t> “</a:t>
            </a:r>
            <a:r>
              <a:rPr lang="en-US" sz="2600" dirty="0" err="1" smtClean="0"/>
              <a:t>léger</a:t>
            </a:r>
            <a:r>
              <a:rPr lang="en-US" sz="2600" dirty="0" smtClean="0"/>
              <a:t>” = </a:t>
            </a:r>
            <a:r>
              <a:rPr lang="en-US" sz="2600" i="1" u="sng" dirty="0" err="1" smtClean="0"/>
              <a:t>aucune</a:t>
            </a:r>
            <a:r>
              <a:rPr lang="en-US" sz="2600" dirty="0" smtClean="0"/>
              <a:t>  </a:t>
            </a:r>
            <a:r>
              <a:rPr lang="en-US" sz="2600" dirty="0" err="1" smtClean="0"/>
              <a:t>précaution</a:t>
            </a:r>
            <a:r>
              <a:rPr lang="en-US" sz="2600" dirty="0" smtClean="0"/>
              <a:t> !	</a:t>
            </a:r>
          </a:p>
          <a:p>
            <a:pPr lvl="2">
              <a:defRPr/>
            </a:pPr>
            <a:r>
              <a:rPr lang="en-US" sz="2400" dirty="0" smtClean="0"/>
              <a:t>LÉGER : ne </a:t>
            </a:r>
            <a:r>
              <a:rPr lang="en-US" sz="2400" dirty="0" err="1" smtClean="0"/>
              <a:t>modifie</a:t>
            </a:r>
            <a:r>
              <a:rPr lang="en-US" sz="2400" dirty="0" smtClean="0"/>
              <a:t> pas les </a:t>
            </a:r>
            <a:r>
              <a:rPr lang="en-US" sz="2400" dirty="0" err="1" smtClean="0"/>
              <a:t>activités</a:t>
            </a:r>
            <a:r>
              <a:rPr lang="en-US" sz="2400" dirty="0" smtClean="0"/>
              <a:t> </a:t>
            </a:r>
            <a:r>
              <a:rPr lang="en-US" sz="2400" dirty="0" err="1" smtClean="0"/>
              <a:t>quotidiennes</a:t>
            </a:r>
            <a:endParaRPr lang="en-US" sz="2400" dirty="0" smtClean="0"/>
          </a:p>
          <a:p>
            <a:pPr lvl="2">
              <a:defRPr/>
            </a:pPr>
            <a:r>
              <a:rPr lang="en-US" sz="2400" dirty="0" smtClean="0"/>
              <a:t>MODÉRÉ : </a:t>
            </a:r>
            <a:r>
              <a:rPr lang="en-US" sz="2400" dirty="0" err="1" smtClean="0"/>
              <a:t>perturbe</a:t>
            </a:r>
            <a:r>
              <a:rPr lang="en-US" sz="2400" dirty="0" smtClean="0"/>
              <a:t> les </a:t>
            </a:r>
            <a:r>
              <a:rPr lang="en-US" sz="2400" dirty="0" err="1" smtClean="0"/>
              <a:t>activités</a:t>
            </a:r>
            <a:endParaRPr lang="en-US" sz="2400" dirty="0" smtClean="0"/>
          </a:p>
          <a:p>
            <a:pPr lvl="2">
              <a:defRPr/>
            </a:pPr>
            <a:r>
              <a:rPr lang="en-US" sz="2400" dirty="0" smtClean="0"/>
              <a:t>GRAVE : </a:t>
            </a:r>
            <a:r>
              <a:rPr lang="en-US" sz="2400" dirty="0" err="1" smtClean="0"/>
              <a:t>personne</a:t>
            </a:r>
            <a:r>
              <a:rPr lang="en-US" sz="2400" dirty="0" smtClean="0"/>
              <a:t> </a:t>
            </a:r>
            <a:r>
              <a:rPr lang="en-US" sz="2400" dirty="0" err="1" smtClean="0"/>
              <a:t>alitée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doit</a:t>
            </a:r>
            <a:r>
              <a:rPr lang="en-US" sz="2400" dirty="0" smtClean="0"/>
              <a:t> consulter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fr-CA" dirty="0" smtClean="0">
              <a:solidFill>
                <a:schemeClr val="hlink"/>
              </a:solidFill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9842"/>
            <a:ext cx="8229600" cy="86895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dirty="0" smtClean="0"/>
              <a:t>Précaution générale </a:t>
            </a:r>
            <a:br>
              <a:rPr lang="fr-CA" dirty="0" smtClean="0"/>
            </a:br>
            <a:r>
              <a:rPr lang="fr-CA" sz="2800" dirty="0" smtClean="0"/>
              <a:t>pour tout vaccin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61"/>
    </mc:Choice>
    <mc:Fallback xmlns="">
      <p:transition spd="slow" advTm="5566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755576" y="1700808"/>
            <a:ext cx="8015287" cy="4495800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err="1" smtClean="0"/>
              <a:t>Douleur</a:t>
            </a:r>
            <a:r>
              <a:rPr lang="en-US" sz="2800" dirty="0" smtClean="0"/>
              <a:t> au site </a:t>
            </a:r>
            <a:r>
              <a:rPr lang="en-US" sz="2800" dirty="0" err="1" smtClean="0"/>
              <a:t>d’injection</a:t>
            </a:r>
            <a:r>
              <a:rPr lang="en-US" sz="2800" dirty="0" smtClean="0"/>
              <a:t> &lt;= 2 </a:t>
            </a:r>
            <a:r>
              <a:rPr lang="en-US" sz="2800" dirty="0" err="1" smtClean="0"/>
              <a:t>jours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err="1" smtClean="0"/>
              <a:t>Fièvre</a:t>
            </a:r>
            <a:r>
              <a:rPr lang="en-US" sz="2800" dirty="0" smtClean="0"/>
              <a:t> = placebo (</a:t>
            </a:r>
            <a:r>
              <a:rPr lang="en-US" sz="2800" dirty="0" err="1" smtClean="0"/>
              <a:t>sauf</a:t>
            </a:r>
            <a:r>
              <a:rPr lang="en-US" sz="2800" dirty="0" smtClean="0"/>
              <a:t> chez les </a:t>
            </a:r>
            <a:r>
              <a:rPr lang="en-US" sz="2800" dirty="0" err="1" smtClean="0"/>
              <a:t>petits</a:t>
            </a:r>
            <a:r>
              <a:rPr lang="en-US" sz="2800" dirty="0" smtClean="0"/>
              <a:t> de </a:t>
            </a:r>
            <a:r>
              <a:rPr lang="en-US" sz="2800" dirty="0" err="1" smtClean="0"/>
              <a:t>moins</a:t>
            </a:r>
            <a:r>
              <a:rPr lang="en-US" sz="2800" dirty="0" smtClean="0"/>
              <a:t> de 2 </a:t>
            </a:r>
            <a:r>
              <a:rPr lang="en-US" sz="2800" dirty="0" err="1" smtClean="0"/>
              <a:t>ans</a:t>
            </a:r>
            <a:r>
              <a:rPr lang="en-US" sz="2800" dirty="0" smtClean="0"/>
              <a:t>)</a:t>
            </a:r>
          </a:p>
          <a:p>
            <a:pPr eaLnBrk="1" hangingPunct="1">
              <a:defRPr/>
            </a:pPr>
            <a:r>
              <a:rPr lang="en-US" sz="2800" dirty="0" smtClean="0"/>
              <a:t>Malaises, </a:t>
            </a:r>
            <a:r>
              <a:rPr lang="en-US" sz="2800" dirty="0" err="1" smtClean="0"/>
              <a:t>myalgies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sz="2400" dirty="0" err="1" smtClean="0"/>
              <a:t>dans</a:t>
            </a:r>
            <a:r>
              <a:rPr lang="en-US" sz="2400" dirty="0" smtClean="0"/>
              <a:t> les 6-12 h, </a:t>
            </a:r>
            <a:r>
              <a:rPr lang="en-US" sz="2400" dirty="0" err="1" smtClean="0"/>
              <a:t>durée</a:t>
            </a:r>
            <a:r>
              <a:rPr lang="en-US" sz="2400" dirty="0" smtClean="0"/>
              <a:t> 24-48 h ; </a:t>
            </a:r>
            <a:r>
              <a:rPr lang="en-US" sz="2400" dirty="0" err="1" smtClean="0">
                <a:solidFill>
                  <a:schemeClr val="hlink"/>
                </a:solidFill>
              </a:rPr>
              <a:t>surtout</a:t>
            </a:r>
            <a:r>
              <a:rPr lang="en-US" sz="2400" dirty="0" smtClean="0">
                <a:solidFill>
                  <a:schemeClr val="hlink"/>
                </a:solidFill>
              </a:rPr>
              <a:t> 1</a:t>
            </a:r>
            <a:r>
              <a:rPr lang="en-US" sz="2400" baseline="30000" dirty="0" smtClean="0">
                <a:solidFill>
                  <a:schemeClr val="hlink"/>
                </a:solidFill>
              </a:rPr>
              <a:t>ere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fois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vacciné</a:t>
            </a:r>
            <a:r>
              <a:rPr lang="en-US" sz="2400" dirty="0" smtClean="0"/>
              <a:t> </a:t>
            </a:r>
          </a:p>
          <a:p>
            <a:pPr eaLnBrk="1" hangingPunct="1">
              <a:defRPr/>
            </a:pPr>
            <a:r>
              <a:rPr lang="en-US" sz="2800" dirty="0" err="1" smtClean="0"/>
              <a:t>Allergie</a:t>
            </a:r>
            <a:r>
              <a:rPr lang="en-US" sz="2800" dirty="0" smtClean="0"/>
              <a:t> : </a:t>
            </a:r>
            <a:r>
              <a:rPr lang="en-US" sz="2800" dirty="0" err="1" smtClean="0"/>
              <a:t>très</a:t>
            </a:r>
            <a:r>
              <a:rPr lang="en-US" sz="2800" dirty="0" smtClean="0"/>
              <a:t> rare</a:t>
            </a:r>
          </a:p>
          <a:p>
            <a:pPr eaLnBrk="1" hangingPunct="1">
              <a:defRPr/>
            </a:pPr>
            <a:endParaRPr lang="en-US" sz="28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</a:rPr>
              <a:t>N’oubliez</a:t>
            </a:r>
            <a:r>
              <a:rPr lang="en-US" sz="2800" dirty="0" smtClean="0">
                <a:solidFill>
                  <a:schemeClr val="tx2"/>
                </a:solidFill>
              </a:rPr>
              <a:t> pas de </a:t>
            </a:r>
            <a:r>
              <a:rPr lang="en-US" sz="2800" dirty="0" err="1" smtClean="0">
                <a:solidFill>
                  <a:schemeClr val="tx2"/>
                </a:solidFill>
              </a:rPr>
              <a:t>déclarer</a:t>
            </a:r>
            <a:r>
              <a:rPr lang="en-US" sz="2800" dirty="0" smtClean="0">
                <a:solidFill>
                  <a:schemeClr val="tx2"/>
                </a:solidFill>
              </a:rPr>
              <a:t> les manifestations </a:t>
            </a:r>
            <a:r>
              <a:rPr lang="en-US" sz="2800" dirty="0" err="1" smtClean="0">
                <a:solidFill>
                  <a:schemeClr val="tx2"/>
                </a:solidFill>
              </a:rPr>
              <a:t>cliniques</a:t>
            </a:r>
            <a:r>
              <a:rPr lang="en-US" sz="2800" dirty="0" smtClean="0">
                <a:solidFill>
                  <a:schemeClr val="tx2"/>
                </a:solidFill>
              </a:rPr>
              <a:t> graves </a:t>
            </a:r>
            <a:r>
              <a:rPr lang="en-US" sz="2800" dirty="0" err="1" smtClean="0">
                <a:solidFill>
                  <a:schemeClr val="tx2"/>
                </a:solidFill>
              </a:rPr>
              <a:t>ou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inhabituelles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</a:rPr>
              <a:t>formulaire</a:t>
            </a:r>
            <a:r>
              <a:rPr lang="en-US" sz="2800" dirty="0" smtClean="0">
                <a:solidFill>
                  <a:schemeClr val="tx2"/>
                </a:solidFill>
              </a:rPr>
              <a:t> MCI)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57808"/>
            <a:ext cx="88392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200" dirty="0" smtClean="0"/>
              <a:t>Manifestations </a:t>
            </a:r>
            <a:r>
              <a:rPr lang="en-US" sz="3200" dirty="0" err="1" smtClean="0"/>
              <a:t>cliniques</a:t>
            </a:r>
            <a:r>
              <a:rPr lang="en-US" sz="3200" dirty="0" smtClean="0"/>
              <a:t> post-</a:t>
            </a:r>
            <a:r>
              <a:rPr lang="en-US" sz="3200" dirty="0" err="1" smtClean="0"/>
              <a:t>vaccinales</a:t>
            </a:r>
            <a:r>
              <a:rPr lang="en-US" sz="3200" dirty="0" smtClean="0"/>
              <a:t> :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br>
              <a:rPr lang="en-US" sz="3200" dirty="0" smtClean="0">
                <a:solidFill>
                  <a:srgbClr val="FF9933"/>
                </a:solidFill>
              </a:rPr>
            </a:br>
            <a:r>
              <a:rPr lang="en-US" sz="3200" dirty="0" smtClean="0"/>
              <a:t>influenza injectable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fr-CA" altLang="fr-F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23110"/>
      </p:ext>
    </p:extLst>
  </p:cSld>
  <p:clrMapOvr>
    <a:masterClrMapping/>
  </p:clrMapOvr>
  <p:transition advTm="65846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A" dirty="0" smtClean="0"/>
              <a:t>Voir également les capsules vidéo sur cette page :</a:t>
            </a:r>
          </a:p>
          <a:p>
            <a:pPr lvl="1"/>
            <a:r>
              <a:rPr lang="fr-CA" dirty="0">
                <a:hlinkClick r:id="rId2"/>
              </a:rPr>
              <a:t>http://www.msss.gouv.qc.ca/professionnels/vaccination/vaccination-outils-formation/formation</a:t>
            </a:r>
            <a:r>
              <a:rPr lang="fr-CA" dirty="0" smtClean="0">
                <a:hlinkClick r:id="rId2"/>
              </a:rPr>
              <a:t>/</a:t>
            </a:r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Les techniques d’administration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36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83"/>
    </mc:Choice>
    <mc:Fallback xmlns="">
      <p:transition spd="slow" advTm="1268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7173913" y="6237288"/>
            <a:ext cx="197008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fr-FR" sz="1000"/>
          </a:p>
          <a:p>
            <a:pPr eaLnBrk="1" hangingPunct="1"/>
            <a:r>
              <a:rPr lang="en-US" altLang="fr-FR">
                <a:solidFill>
                  <a:schemeClr val="accent2"/>
                </a:solidFill>
              </a:rPr>
              <a:t>Formation 2010</a:t>
            </a:r>
          </a:p>
          <a:p>
            <a:pPr algn="ctr" eaLnBrk="1" hangingPunct="1"/>
            <a:endParaRPr lang="en-US" altLang="fr-FR" sz="1000"/>
          </a:p>
        </p:txBody>
      </p:sp>
      <p:pic>
        <p:nvPicPr>
          <p:cNvPr id="71683" name="Picture 2" descr="injIMcuisseB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113"/>
            <a:ext cx="9144000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75"/>
    </mc:Choice>
    <mc:Fallback xmlns="">
      <p:transition spd="slow" advTm="1347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7173913" y="6237288"/>
            <a:ext cx="197008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fr-FR" sz="1000"/>
          </a:p>
          <a:p>
            <a:pPr eaLnBrk="1" hangingPunct="1"/>
            <a:r>
              <a:rPr lang="en-US" altLang="fr-FR">
                <a:solidFill>
                  <a:schemeClr val="accent2"/>
                </a:solidFill>
              </a:rPr>
              <a:t>Formation 2010</a:t>
            </a:r>
          </a:p>
          <a:p>
            <a:pPr algn="ctr" eaLnBrk="1" hangingPunct="1"/>
            <a:endParaRPr lang="en-US" altLang="fr-FR" sz="1000"/>
          </a:p>
        </p:txBody>
      </p:sp>
      <p:pic>
        <p:nvPicPr>
          <p:cNvPr id="72707" name="Picture 2" descr="IMdel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9144000" cy="692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0"/>
    </mc:Choice>
    <mc:Fallback xmlns="">
      <p:transition spd="slow" advTm="2693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type="body" sz="quarter" idx="11"/>
          </p:nvPr>
        </p:nvSpPr>
        <p:spPr>
          <a:xfrm>
            <a:off x="914400" y="2132856"/>
            <a:ext cx="8229600" cy="1944216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Et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Saisie dans le registre de vaccination : </a:t>
            </a:r>
          </a:p>
          <a:p>
            <a:pPr marL="0" indent="0">
              <a:buNone/>
            </a:pPr>
            <a:r>
              <a:rPr lang="fr-CA" dirty="0" smtClean="0"/>
              <a:t>	les « raisons d’administration »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5- Calendriers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45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4"/>
    </mc:Choice>
    <mc:Fallback xmlns="">
      <p:transition spd="slow" advTm="9164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Vaccination ANNUELLE ! 1 dose 0,5 ml IM</a:t>
            </a:r>
          </a:p>
          <a:p>
            <a:endParaRPr lang="fr-CA" dirty="0"/>
          </a:p>
          <a:p>
            <a:r>
              <a:rPr lang="fr-CA" dirty="0" smtClean="0"/>
              <a:t>Pas homologué chez les nourrissons &lt; 6 mois</a:t>
            </a:r>
          </a:p>
          <a:p>
            <a:r>
              <a:rPr lang="fr-CA" dirty="0" smtClean="0"/>
              <a:t>Chez les enfants &lt; 9 ans : la première année où l’enfant reçoit le vaccin, on lui offre une 2</a:t>
            </a:r>
            <a:r>
              <a:rPr lang="fr-CA" baseline="30000" dirty="0" smtClean="0"/>
              <a:t>e</a:t>
            </a:r>
            <a:r>
              <a:rPr lang="fr-CA" dirty="0" smtClean="0"/>
              <a:t> dose après 4 semaines afin de bâtir son immunité. </a:t>
            </a:r>
          </a:p>
          <a:p>
            <a:pPr lvl="1"/>
            <a:r>
              <a:rPr lang="fr-CA" dirty="0" smtClean="0"/>
              <a:t>Une seule dose lors des années ultérieures</a:t>
            </a:r>
          </a:p>
          <a:p>
            <a:r>
              <a:rPr lang="fr-CA" dirty="0" smtClean="0"/>
              <a:t>Posologie : 0,5 ml IM    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Influenza :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286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73"/>
    </mc:Choice>
    <mc:Fallback xmlns="">
      <p:transition spd="slow" advTm="53573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>
          <a:xfrm>
            <a:off x="945479" y="1628800"/>
            <a:ext cx="7947001" cy="5040560"/>
          </a:xfrm>
        </p:spPr>
        <p:txBody>
          <a:bodyPr>
            <a:normAutofit fontScale="92500" lnSpcReduction="20000"/>
          </a:bodyPr>
          <a:lstStyle/>
          <a:p>
            <a:r>
              <a:rPr lang="fr-CA" b="1" dirty="0" smtClean="0">
                <a:solidFill>
                  <a:srgbClr val="00B050"/>
                </a:solidFill>
              </a:rPr>
              <a:t>Principe général no 1 = UNE dose Pneu-P,  0,5 ml IM  * </a:t>
            </a:r>
          </a:p>
          <a:p>
            <a:r>
              <a:rPr lang="fr-CA" b="1" dirty="0">
                <a:solidFill>
                  <a:srgbClr val="00B050"/>
                </a:solidFill>
              </a:rPr>
              <a:t>	</a:t>
            </a:r>
            <a:r>
              <a:rPr lang="fr-CA" b="1" dirty="0" smtClean="0">
                <a:solidFill>
                  <a:srgbClr val="00B050"/>
                </a:solidFill>
              </a:rPr>
              <a:t>	</a:t>
            </a:r>
            <a:r>
              <a:rPr lang="fr-CA" dirty="0" smtClean="0">
                <a:solidFill>
                  <a:schemeClr val="tx1"/>
                </a:solidFill>
              </a:rPr>
              <a:t>(prévue à 65 ans ou si condition chronique)</a:t>
            </a:r>
          </a:p>
          <a:p>
            <a:endParaRPr lang="fr-CA" dirty="0" smtClean="0"/>
          </a:p>
          <a:p>
            <a:r>
              <a:rPr lang="fr-CA" b="1" dirty="0" smtClean="0">
                <a:solidFill>
                  <a:srgbClr val="00B050"/>
                </a:solidFill>
              </a:rPr>
              <a:t>Principe général no 2 </a:t>
            </a:r>
            <a:r>
              <a:rPr lang="fr-CA" dirty="0" smtClean="0"/>
              <a:t>= Si les DEUX vaccins sont indiqués, soit </a:t>
            </a:r>
            <a:r>
              <a:rPr lang="fr-CA" dirty="0" err="1" smtClean="0"/>
              <a:t>Prevnar</a:t>
            </a:r>
            <a:r>
              <a:rPr lang="fr-CA" dirty="0" smtClean="0"/>
              <a:t> ET </a:t>
            </a:r>
            <a:r>
              <a:rPr lang="fr-CA" dirty="0" err="1" smtClean="0"/>
              <a:t>Pneumovax</a:t>
            </a:r>
            <a:r>
              <a:rPr lang="fr-CA" dirty="0" smtClean="0"/>
              <a:t>, ALORS donner le </a:t>
            </a:r>
            <a:r>
              <a:rPr lang="fr-CA" dirty="0" err="1" smtClean="0"/>
              <a:t>Prevnar</a:t>
            </a:r>
            <a:r>
              <a:rPr lang="fr-CA" dirty="0" smtClean="0"/>
              <a:t> en 1</a:t>
            </a:r>
            <a:r>
              <a:rPr lang="fr-CA" baseline="30000" dirty="0" smtClean="0"/>
              <a:t>er</a:t>
            </a:r>
            <a:r>
              <a:rPr lang="fr-CA" dirty="0" smtClean="0"/>
              <a:t>.</a:t>
            </a:r>
          </a:p>
          <a:p>
            <a:pPr lvl="1"/>
            <a:r>
              <a:rPr lang="fr-CA" sz="2800" b="1" dirty="0" smtClean="0">
                <a:solidFill>
                  <a:srgbClr val="C00000"/>
                </a:solidFill>
              </a:rPr>
              <a:t>Pneu C  AVANT  Pneu P</a:t>
            </a:r>
          </a:p>
          <a:p>
            <a:pPr lvl="1"/>
            <a:r>
              <a:rPr lang="fr-CA" dirty="0" smtClean="0"/>
              <a:t>Pneu C . . . . .  8 semaines . . . . .  Pneu P   Protection plus rapide !</a:t>
            </a:r>
          </a:p>
          <a:p>
            <a:pPr lvl="1"/>
            <a:r>
              <a:rPr lang="fr-CA" dirty="0" smtClean="0"/>
              <a:t>Pneu P . . . . .  1 AN  . . . .. . . . Pneu C      Moins favorable !</a:t>
            </a:r>
          </a:p>
          <a:p>
            <a:endParaRPr lang="fr-CA" dirty="0" smtClean="0"/>
          </a:p>
          <a:p>
            <a:r>
              <a:rPr lang="fr-CA" dirty="0" smtClean="0"/>
              <a:t>Qui donc a besoin des deux vaccins ?</a:t>
            </a:r>
          </a:p>
          <a:p>
            <a:pPr lvl="1"/>
            <a:r>
              <a:rPr lang="fr-CA" dirty="0" smtClean="0"/>
              <a:t>Voir fiche indicative et section 2 !</a:t>
            </a:r>
          </a:p>
          <a:p>
            <a:endParaRPr lang="fr-CA" dirty="0"/>
          </a:p>
          <a:p>
            <a:r>
              <a:rPr lang="fr-CA" dirty="0" smtClean="0"/>
              <a:t>*Exception au principe no 1 :  </a:t>
            </a:r>
            <a:r>
              <a:rPr lang="fr-CA" dirty="0" err="1" smtClean="0"/>
              <a:t>asplénie</a:t>
            </a:r>
            <a:r>
              <a:rPr lang="fr-CA" dirty="0" smtClean="0"/>
              <a:t> et immunodépression recevront 2</a:t>
            </a:r>
            <a:r>
              <a:rPr lang="fr-CA" baseline="30000" dirty="0" smtClean="0"/>
              <a:t>e</a:t>
            </a:r>
            <a:r>
              <a:rPr lang="fr-CA" dirty="0" smtClean="0"/>
              <a:t> dose de Pneu-P après 5 ans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41321" cy="1143000"/>
          </a:xfrm>
        </p:spPr>
        <p:txBody>
          <a:bodyPr/>
          <a:lstStyle/>
          <a:p>
            <a:r>
              <a:rPr lang="fr-CA" dirty="0" smtClean="0"/>
              <a:t>Pneumocoque	 : vaccination NON annuelle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8963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69"/>
    </mc:Choice>
    <mc:Fallback xmlns="">
      <p:transition spd="slow" advTm="88269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945479" y="1628800"/>
            <a:ext cx="7538121" cy="468052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fr-CA" dirty="0" smtClean="0"/>
              <a:t>1 dose Pneu-P à 65 ans même si une ou des doses antérieures (p. ex. à cause de condition chronique)</a:t>
            </a:r>
          </a:p>
          <a:p>
            <a:pPr marL="1085850" lvl="1" indent="-342900">
              <a:buFontTx/>
              <a:buChar char="-"/>
            </a:pPr>
            <a:r>
              <a:rPr lang="fr-CA" dirty="0" smtClean="0"/>
              <a:t>Au moins 5 ans après une dose antérieure 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Chez l’adulte &lt; 65 ans avec condition chronique : 1 dose Pneu-P (et recevra plus tard dose de 65 ans)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Chez 2-17 ans avec condition chronique : 1 dose Pneu-C + 1 dose Pneu-P après 8 semaines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Chez le jeune ou l’adulte haut risque (</a:t>
            </a:r>
            <a:r>
              <a:rPr lang="fr-CA" dirty="0" err="1" smtClean="0"/>
              <a:t>immunodép</a:t>
            </a:r>
            <a:r>
              <a:rPr lang="fr-CA" dirty="0" smtClean="0"/>
              <a:t> / </a:t>
            </a:r>
            <a:r>
              <a:rPr lang="fr-CA" dirty="0" err="1" smtClean="0"/>
              <a:t>asplénie</a:t>
            </a:r>
            <a:r>
              <a:rPr lang="fr-CA" dirty="0" smtClean="0"/>
              <a:t>), une 2</a:t>
            </a:r>
            <a:r>
              <a:rPr lang="fr-CA" baseline="30000" dirty="0" smtClean="0"/>
              <a:t>e</a:t>
            </a:r>
            <a:r>
              <a:rPr lang="fr-CA" dirty="0" smtClean="0"/>
              <a:t> dose Pneu-P après 5 ans, mais aussi le vaccin Pneu-C à recevoir, en premier !</a:t>
            </a:r>
          </a:p>
          <a:p>
            <a:pPr marL="342900" indent="-342900">
              <a:buFontTx/>
              <a:buChar char="-"/>
            </a:pPr>
            <a:endParaRPr lang="fr-CA" dirty="0"/>
          </a:p>
          <a:p>
            <a:pPr marL="342900" indent="-342900">
              <a:buFontTx/>
              <a:buChar char="-"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41321" cy="1143000"/>
          </a:xfrm>
        </p:spPr>
        <p:txBody>
          <a:bodyPr/>
          <a:lstStyle/>
          <a:p>
            <a:r>
              <a:rPr lang="fr-CA" dirty="0" smtClean="0"/>
              <a:t>Calendrier Pneumo (suite)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514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871"/>
    </mc:Choice>
    <mc:Fallback xmlns="">
      <p:transition spd="slow" advTm="8887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971600" y="1484784"/>
            <a:ext cx="7538121" cy="489654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-  48 ans bonne santé : pas de Pneu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53 ans diabète : Pneu-P  (pas de Pneu-C) et à 65 ans prévoir Pneu-P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16 ans diabète : Pneu-C et dans 8 </a:t>
            </a:r>
            <a:r>
              <a:rPr lang="fr-CA" dirty="0" err="1" smtClean="0"/>
              <a:t>sem</a:t>
            </a:r>
            <a:r>
              <a:rPr lang="fr-CA" dirty="0" smtClean="0"/>
              <a:t> Pneu-P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56 ans immunodépression : Pneu-C puis dans 8 semaines Pneu-P puis dans 5 ans Pneu P et enfin à 65 ans encore Pneu-P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63 ans </a:t>
            </a:r>
            <a:r>
              <a:rPr lang="fr-CA" dirty="0" err="1" smtClean="0"/>
              <a:t>asplénique</a:t>
            </a:r>
            <a:r>
              <a:rPr lang="fr-CA" dirty="0" smtClean="0"/>
              <a:t> : Pneu-C puis dans 8 semaines Pneu-P; à 68 ans (5 ans après Pneu-P), Pneu-P qui est alors final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65 ans a déjà reçu un Pneu-P il y a 7 ans : Pneu-P</a:t>
            </a:r>
          </a:p>
          <a:p>
            <a:pPr marL="342900" indent="-342900">
              <a:buFontTx/>
              <a:buChar char="-"/>
            </a:pPr>
            <a:r>
              <a:rPr lang="fr-CA" dirty="0" smtClean="0"/>
              <a:t>65 ans a déjà reçu Pneu-P il y a 1 an : attendre 4 ans avant de donner Pneu-P</a:t>
            </a:r>
          </a:p>
          <a:p>
            <a:pPr marL="342900" indent="-342900">
              <a:buFontTx/>
              <a:buChar char="-"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45478" y="125760"/>
            <a:ext cx="7741321" cy="1143000"/>
          </a:xfrm>
        </p:spPr>
        <p:txBody>
          <a:bodyPr/>
          <a:lstStyle/>
          <a:p>
            <a:r>
              <a:rPr lang="fr-CA" dirty="0" smtClean="0"/>
              <a:t>Cas en exemples</a:t>
            </a:r>
            <a:br>
              <a:rPr lang="fr-CA" dirty="0" smtClean="0"/>
            </a:br>
            <a:r>
              <a:rPr lang="fr-CA" dirty="0" smtClean="0"/>
              <a:t>(vaccins PNEUMO)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33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469"/>
    </mc:Choice>
    <mc:Fallback xmlns="">
      <p:transition spd="slow" advTm="1314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395536" y="1412875"/>
            <a:ext cx="8839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Composition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Virus </a:t>
            </a:r>
            <a:r>
              <a:rPr lang="en-US" sz="2400" dirty="0" err="1" smtClean="0"/>
              <a:t>cultivé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des </a:t>
            </a:r>
            <a:r>
              <a:rPr lang="en-US" sz="2400" dirty="0" err="1" smtClean="0"/>
              <a:t>oeufs</a:t>
            </a:r>
            <a:r>
              <a:rPr lang="en-US" sz="2400" dirty="0" smtClean="0"/>
              <a:t> de </a:t>
            </a:r>
            <a:r>
              <a:rPr lang="en-US" sz="2400" dirty="0" err="1" smtClean="0"/>
              <a:t>poule</a:t>
            </a:r>
            <a:r>
              <a:rPr lang="en-US" sz="2400" dirty="0" smtClean="0"/>
              <a:t> </a:t>
            </a:r>
            <a:r>
              <a:rPr lang="en-US" sz="2400" dirty="0" err="1" smtClean="0"/>
              <a:t>embryonnés</a:t>
            </a:r>
            <a:r>
              <a:rPr lang="en-US" sz="2400" dirty="0" smtClean="0"/>
              <a:t>, INACTIVÉS (</a:t>
            </a:r>
            <a:r>
              <a:rPr lang="en-US" sz="2400" dirty="0" err="1" smtClean="0"/>
              <a:t>ce</a:t>
            </a:r>
            <a:r>
              <a:rPr lang="en-US" sz="2400" dirty="0" smtClean="0"/>
              <a:t> qui </a:t>
            </a:r>
            <a:r>
              <a:rPr lang="en-US" sz="2400" dirty="0" err="1" smtClean="0"/>
              <a:t>veut</a:t>
            </a:r>
            <a:r>
              <a:rPr lang="en-US" sz="2400" dirty="0" smtClean="0"/>
              <a:t> dire </a:t>
            </a:r>
            <a:r>
              <a:rPr lang="en-US" sz="2400" b="1" dirty="0" smtClean="0"/>
              <a:t>TUÉS</a:t>
            </a:r>
            <a:r>
              <a:rPr lang="en-US" sz="2400" dirty="0" smtClean="0"/>
              <a:t>), </a:t>
            </a:r>
            <a:r>
              <a:rPr lang="en-US" sz="2400" dirty="0" err="1" smtClean="0"/>
              <a:t>fragmentés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sous-</a:t>
            </a:r>
            <a:r>
              <a:rPr lang="en-US" sz="2400" dirty="0" err="1" smtClean="0"/>
              <a:t>unitaires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Flulaval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-Tetra,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Fluzone-quadrivalent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Fluzone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HD [et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autres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pour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marché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privé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Ajustée</a:t>
            </a:r>
            <a:r>
              <a:rPr lang="en-US" dirty="0" smtClean="0"/>
              <a:t> </a:t>
            </a:r>
            <a:r>
              <a:rPr lang="en-US" dirty="0" err="1" smtClean="0"/>
              <a:t>annuellement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épidémiologie</a:t>
            </a:r>
            <a:r>
              <a:rPr lang="en-US" dirty="0" smtClean="0"/>
              <a:t> : 2 </a:t>
            </a:r>
            <a:r>
              <a:rPr lang="en-US" dirty="0" err="1" smtClean="0"/>
              <a:t>souches</a:t>
            </a:r>
            <a:r>
              <a:rPr lang="en-US" dirty="0" smtClean="0"/>
              <a:t> A et 2 B</a:t>
            </a:r>
            <a:endParaRPr lang="en-US" sz="1600" dirty="0" smtClean="0">
              <a:solidFill>
                <a:srgbClr val="00808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A/</a:t>
            </a:r>
            <a:r>
              <a:rPr lang="en-GB" sz="2400" dirty="0" err="1" smtClean="0">
                <a:solidFill>
                  <a:schemeClr val="hlink"/>
                </a:solidFill>
                <a:cs typeface="Times New Roman" pitchFamily="18" charset="0"/>
              </a:rPr>
              <a:t>Guangdon</a:t>
            </a: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hlink"/>
                </a:solidFill>
                <a:cs typeface="Times New Roman" pitchFamily="18" charset="0"/>
              </a:rPr>
              <a:t>Maonan</a:t>
            </a: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/SWL1536/2019 </a:t>
            </a:r>
            <a:r>
              <a:rPr lang="en-GB" sz="2400" dirty="0">
                <a:solidFill>
                  <a:schemeClr val="hlink"/>
                </a:solidFill>
                <a:cs typeface="Times New Roman" pitchFamily="18" charset="0"/>
              </a:rPr>
              <a:t>(</a:t>
            </a: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H1N1)pdm09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A/Hong Kong /2671/2019 (H3N2)</a:t>
            </a:r>
            <a:endParaRPr lang="en-GB" sz="24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hlink"/>
                </a:solidFill>
                <a:cs typeface="Times New Roman" pitchFamily="18" charset="0"/>
              </a:rPr>
              <a:t>B/</a:t>
            </a:r>
            <a:r>
              <a:rPr lang="en-US" sz="2400" dirty="0" err="1" smtClean="0">
                <a:solidFill>
                  <a:schemeClr val="hlink"/>
                </a:solidFill>
                <a:cs typeface="Times New Roman" pitchFamily="18" charset="0"/>
              </a:rPr>
              <a:t>Whashington</a:t>
            </a:r>
            <a:r>
              <a:rPr lang="en-US" sz="2400" dirty="0" smtClean="0">
                <a:solidFill>
                  <a:schemeClr val="hlink"/>
                </a:solidFill>
                <a:cs typeface="Times New Roman" pitchFamily="18" charset="0"/>
              </a:rPr>
              <a:t>/02/2019 de la </a:t>
            </a:r>
            <a:r>
              <a:rPr lang="en-US" sz="2400" dirty="0" err="1" smtClean="0">
                <a:solidFill>
                  <a:schemeClr val="hlink"/>
                </a:solidFill>
                <a:cs typeface="Times New Roman" pitchFamily="18" charset="0"/>
              </a:rPr>
              <a:t>lignée</a:t>
            </a:r>
            <a:r>
              <a:rPr lang="en-US" sz="2400" dirty="0" smtClean="0">
                <a:solidFill>
                  <a:schemeClr val="hlink"/>
                </a:solidFill>
                <a:cs typeface="Times New Roman" pitchFamily="18" charset="0"/>
              </a:rPr>
              <a:t> B/Victoria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hlink"/>
                </a:solidFill>
                <a:cs typeface="Times New Roman" pitchFamily="18" charset="0"/>
              </a:rPr>
              <a:t>B/Phuket/3073/2013 de la </a:t>
            </a:r>
            <a:r>
              <a:rPr lang="en-US" sz="2400" dirty="0" err="1" smtClean="0">
                <a:solidFill>
                  <a:schemeClr val="hlink"/>
                </a:solidFill>
                <a:cs typeface="Times New Roman" pitchFamily="18" charset="0"/>
              </a:rPr>
              <a:t>lignée</a:t>
            </a:r>
            <a:r>
              <a:rPr lang="en-US" sz="2400" dirty="0" smtClean="0">
                <a:solidFill>
                  <a:schemeClr val="hlink"/>
                </a:solidFill>
                <a:cs typeface="Times New Roman" pitchFamily="18" charset="0"/>
              </a:rPr>
              <a:t> B/Yamagata</a:t>
            </a: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C00000"/>
                </a:solidFill>
              </a:rPr>
              <a:t>Vaccins</a:t>
            </a:r>
            <a:r>
              <a:rPr lang="en-US" dirty="0" smtClean="0"/>
              <a:t> </a:t>
            </a:r>
            <a:r>
              <a:rPr lang="en-US" u="sng" dirty="0" smtClean="0"/>
              <a:t>INJECTABLES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l’influenza</a:t>
            </a:r>
            <a:r>
              <a:rPr lang="en-US" dirty="0" smtClean="0"/>
              <a:t> 2020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5848418"/>
            <a:ext cx="6609928" cy="950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dirty="0" smtClean="0">
                <a:solidFill>
                  <a:srgbClr val="C00000"/>
                </a:solidFill>
              </a:rPr>
              <a:t>Voir l’outil « Tableau résumé des vaccins »</a:t>
            </a:r>
            <a:endParaRPr lang="fr-C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75395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5040313" y="6381750"/>
            <a:ext cx="197008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fr-FR" sz="1000"/>
          </a:p>
          <a:p>
            <a:pPr eaLnBrk="1" hangingPunct="1"/>
            <a:r>
              <a:rPr lang="en-US" altLang="fr-FR">
                <a:solidFill>
                  <a:schemeClr val="accent2"/>
                </a:solidFill>
              </a:rPr>
              <a:t>JL Grenier</a:t>
            </a:r>
          </a:p>
          <a:p>
            <a:pPr algn="ctr" eaLnBrk="1" hangingPunct="1"/>
            <a:endParaRPr lang="en-US" altLang="fr-FR" sz="10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808" y="532606"/>
            <a:ext cx="8229600" cy="10080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fr-CA" kern="0" dirty="0" smtClean="0"/>
              <a:t>Saisie dans le registre de vaccination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70219" y="1268760"/>
            <a:ext cx="8657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La Loi prévoit que tout vaccin administré doit être saisi au registre dans les 48h. On </a:t>
            </a:r>
            <a:r>
              <a:rPr lang="fr-CA" sz="2400" dirty="0" smtClean="0"/>
              <a:t>accède au registre soit par le SIPMI là ou il est implanté, ou par les « fonctions allégées » via le web et une clé </a:t>
            </a:r>
            <a:r>
              <a:rPr lang="fr-CA" sz="2400" dirty="0" err="1" smtClean="0"/>
              <a:t>SecurSanté</a:t>
            </a:r>
            <a:r>
              <a:rPr lang="fr-CA" sz="2400" dirty="0" smtClean="0"/>
              <a:t>. Dans le cas du vaccin influenza, on doit compléter un champ du registre nommé « Raison de la vaccination »; on a le choix parmi les 4 suivants :</a:t>
            </a:r>
            <a:endParaRPr lang="fr-CA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19729"/>
              </p:ext>
            </p:extLst>
          </p:nvPr>
        </p:nvGraphicFramePr>
        <p:xfrm>
          <a:off x="819621" y="3732624"/>
          <a:ext cx="7424787" cy="259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0969"/>
                <a:gridCol w="5933818"/>
              </a:tblGrid>
              <a:tr h="488464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Choix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Raison d’administration</a:t>
                      </a:r>
                      <a:endParaRPr lang="fr-CA" sz="2800" dirty="0"/>
                    </a:p>
                  </a:txBody>
                  <a:tcPr/>
                </a:tc>
              </a:tr>
              <a:tr h="421977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1-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Résident en CHSLD</a:t>
                      </a:r>
                      <a:endParaRPr lang="fr-CA" sz="2800" dirty="0"/>
                    </a:p>
                  </a:txBody>
                  <a:tcPr/>
                </a:tc>
              </a:tr>
              <a:tr h="479881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2-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Femme enceinte</a:t>
                      </a:r>
                    </a:p>
                  </a:txBody>
                  <a:tcPr/>
                </a:tc>
              </a:tr>
              <a:tr h="465777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3-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/>
                        <a:t>Maladie</a:t>
                      </a:r>
                      <a:r>
                        <a:rPr lang="fr-CA" sz="2800" baseline="0" dirty="0" smtClean="0"/>
                        <a:t> chronique (&lt;75 ans)</a:t>
                      </a:r>
                      <a:endParaRPr lang="fr-CA" sz="2800" dirty="0" smtClean="0"/>
                    </a:p>
                  </a:txBody>
                  <a:tcPr/>
                </a:tc>
              </a:tr>
              <a:tr h="451673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4-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Autre</a:t>
                      </a:r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64"/>
    </mc:Choice>
    <mc:Fallback xmlns="">
      <p:transition spd="slow" advTm="8046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>
          <a:xfrm>
            <a:off x="1210343" y="2544126"/>
            <a:ext cx="7538121" cy="3549170"/>
          </a:xfrm>
        </p:spPr>
        <p:txBody>
          <a:bodyPr/>
          <a:lstStyle/>
          <a:p>
            <a:r>
              <a:rPr lang="fr-CA" dirty="0" smtClean="0"/>
              <a:t>Nouveau : commande par courriel !</a:t>
            </a:r>
          </a:p>
          <a:p>
            <a:r>
              <a:rPr lang="fr-CA" dirty="0" smtClean="0">
                <a:hlinkClick r:id="rId2"/>
              </a:rPr>
              <a:t>vaccination.dspub.cissslau@ssss.gouv.qc.ca</a:t>
            </a:r>
            <a:endParaRPr lang="fr-CA" dirty="0" smtClean="0"/>
          </a:p>
          <a:p>
            <a:r>
              <a:rPr lang="fr-CA" dirty="0" smtClean="0"/>
              <a:t>Objet : COMMANDE ID  (où ID est votre identifiant de clinique, ex. 2BL)</a:t>
            </a:r>
          </a:p>
          <a:p>
            <a:r>
              <a:rPr lang="fr-CA" dirty="0" smtClean="0"/>
              <a:t>Respecter les dates de tombée SVP !</a:t>
            </a:r>
          </a:p>
          <a:p>
            <a:r>
              <a:rPr lang="fr-CA" dirty="0" smtClean="0"/>
              <a:t>Éviter le syndrome de l’écureuil !!</a:t>
            </a:r>
          </a:p>
          <a:p>
            <a:pPr lvl="1"/>
            <a:r>
              <a:rPr lang="fr-CA" dirty="0" smtClean="0"/>
              <a:t>Vous pouvez commander d’autres vaccins au besoin</a:t>
            </a:r>
          </a:p>
          <a:p>
            <a:pPr lvl="1"/>
            <a:r>
              <a:rPr lang="fr-CA" dirty="0" smtClean="0"/>
              <a:t>Trop grosse commande entraîne des pertes !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86779" y="1340768"/>
            <a:ext cx="7741321" cy="1143000"/>
          </a:xfrm>
        </p:spPr>
        <p:txBody>
          <a:bodyPr/>
          <a:lstStyle/>
          <a:p>
            <a:r>
              <a:rPr lang="fr-CA" dirty="0" smtClean="0"/>
              <a:t>Commande de vaccins</a:t>
            </a:r>
            <a:endParaRPr lang="fr-CA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35496" y="548680"/>
            <a:ext cx="77413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787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smtClean="0"/>
              <a:t>6- La gestion des produits immunisants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678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65"/>
    </mc:Choice>
    <mc:Fallback xmlns="">
      <p:transition spd="slow" advTm="57165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539552" y="1521296"/>
            <a:ext cx="5041566" cy="4572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- Au </a:t>
            </a:r>
            <a:r>
              <a:rPr lang="en-US" dirty="0" err="1" smtClean="0"/>
              <a:t>réfrigérateur</a:t>
            </a:r>
            <a:r>
              <a:rPr lang="en-US" dirty="0" smtClean="0"/>
              <a:t> entre 2 et 8 ºC, entre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utilisation</a:t>
            </a:r>
            <a:r>
              <a:rPr lang="en-US" dirty="0" smtClean="0"/>
              <a:t> ; ne </a:t>
            </a:r>
            <a:r>
              <a:rPr lang="en-US" dirty="0" err="1" smtClean="0"/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congeler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- </a:t>
            </a:r>
            <a:r>
              <a:rPr lang="en-US" dirty="0" err="1" smtClean="0"/>
              <a:t>Utiliser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thermomètre</a:t>
            </a:r>
            <a:r>
              <a:rPr lang="en-US" dirty="0"/>
              <a:t> min/max pour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frigos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- </a:t>
            </a:r>
            <a:r>
              <a:rPr lang="en-US" dirty="0" err="1" smtClean="0"/>
              <a:t>Flulaval</a:t>
            </a:r>
            <a:r>
              <a:rPr lang="en-US" dirty="0" smtClean="0"/>
              <a:t>-Tetra : </a:t>
            </a:r>
            <a:r>
              <a:rPr lang="en-US" dirty="0" err="1" smtClean="0"/>
              <a:t>fiole</a:t>
            </a:r>
            <a:r>
              <a:rPr lang="en-US" dirty="0" smtClean="0"/>
              <a:t> </a:t>
            </a:r>
            <a:r>
              <a:rPr lang="en-US" dirty="0" err="1" smtClean="0"/>
              <a:t>multidose</a:t>
            </a:r>
            <a:r>
              <a:rPr lang="en-US" dirty="0" smtClean="0"/>
              <a:t> </a:t>
            </a:r>
            <a:r>
              <a:rPr lang="en-US" dirty="0" err="1" smtClean="0"/>
              <a:t>entamée</a:t>
            </a:r>
            <a:r>
              <a:rPr lang="en-US" dirty="0" smtClean="0"/>
              <a:t> </a:t>
            </a:r>
            <a:r>
              <a:rPr lang="en-US" dirty="0" err="1" smtClean="0"/>
              <a:t>utilisable</a:t>
            </a:r>
            <a:r>
              <a:rPr lang="en-US" dirty="0" smtClean="0"/>
              <a:t> </a:t>
            </a:r>
            <a:r>
              <a:rPr lang="en-US" u="sng" dirty="0" err="1" smtClean="0"/>
              <a:t>jusqu’à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28 </a:t>
            </a:r>
            <a:r>
              <a:rPr lang="en-US" u="sng" dirty="0" err="1" smtClean="0">
                <a:solidFill>
                  <a:srgbClr val="FF0000"/>
                </a:solidFill>
              </a:rPr>
              <a:t>jours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après son </a:t>
            </a:r>
            <a:r>
              <a:rPr lang="en-US" dirty="0" err="1" smtClean="0"/>
              <a:t>ouverture</a:t>
            </a:r>
            <a:r>
              <a:rPr lang="en-US" dirty="0" smtClean="0"/>
              <a:t>, </a:t>
            </a:r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dirty="0" err="1" smtClean="0"/>
              <a:t>jeter</a:t>
            </a:r>
            <a:endParaRPr lang="en-US" dirty="0" smtClean="0"/>
          </a:p>
          <a:p>
            <a:pPr indent="-285750">
              <a:defRPr/>
            </a:pPr>
            <a:r>
              <a:rPr lang="en-US" dirty="0" smtClean="0"/>
              <a:t>- </a:t>
            </a:r>
            <a:r>
              <a:rPr lang="en-US" dirty="0" err="1" smtClean="0"/>
              <a:t>Fluzone</a:t>
            </a:r>
            <a:r>
              <a:rPr lang="en-US" dirty="0" smtClean="0"/>
              <a:t> </a:t>
            </a:r>
            <a:r>
              <a:rPr lang="en-US" dirty="0" err="1" smtClean="0"/>
              <a:t>Quadrivalent</a:t>
            </a:r>
            <a:r>
              <a:rPr lang="en-US" dirty="0" smtClean="0"/>
              <a:t> </a:t>
            </a:r>
            <a:r>
              <a:rPr lang="en-US" dirty="0" err="1" smtClean="0"/>
              <a:t>utilisable</a:t>
            </a:r>
            <a:r>
              <a:rPr lang="en-US" dirty="0" smtClean="0"/>
              <a:t> </a:t>
            </a:r>
            <a:r>
              <a:rPr lang="en-US" dirty="0" err="1" smtClean="0"/>
              <a:t>jusqu’à</a:t>
            </a:r>
            <a:r>
              <a:rPr lang="en-US" dirty="0"/>
              <a:t> </a:t>
            </a:r>
            <a:r>
              <a:rPr lang="en-US" dirty="0" smtClean="0"/>
              <a:t>la date de </a:t>
            </a:r>
            <a:r>
              <a:rPr lang="en-US" dirty="0" err="1" smtClean="0"/>
              <a:t>péremption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- </a:t>
            </a:r>
            <a:r>
              <a:rPr lang="en-US" dirty="0" err="1" smtClean="0"/>
              <a:t>Prélèvement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multidose</a:t>
            </a:r>
            <a:r>
              <a:rPr lang="en-US" dirty="0" smtClean="0"/>
              <a:t> au fur et à </a:t>
            </a:r>
            <a:r>
              <a:rPr lang="en-US" dirty="0" err="1" smtClean="0"/>
              <a:t>mesure</a:t>
            </a:r>
            <a:r>
              <a:rPr lang="en-US" dirty="0" smtClean="0"/>
              <a:t>, et non </a:t>
            </a:r>
            <a:r>
              <a:rPr lang="en-US" dirty="0" err="1" smtClean="0"/>
              <a:t>préparé</a:t>
            </a:r>
            <a:r>
              <a:rPr lang="en-US" dirty="0" smtClean="0"/>
              <a:t> à </a:t>
            </a:r>
            <a:r>
              <a:rPr lang="en-US" dirty="0" err="1" smtClean="0"/>
              <a:t>l’avance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fr-CA" dirty="0" smtClean="0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45478" y="413792"/>
            <a:ext cx="7741321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Conservation/ utilisation des vaccins</a:t>
            </a:r>
          </a:p>
        </p:txBody>
      </p:sp>
      <p:pic>
        <p:nvPicPr>
          <p:cNvPr id="4" name="Picture 2" descr="C:\fic\images\MI\chfroid\minma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141" y="3573016"/>
            <a:ext cx="3724630" cy="24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2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29"/>
    </mc:Choice>
    <mc:Fallback xmlns="">
      <p:transition spd="slow" advTm="6122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Si parcours hors norme </a:t>
            </a:r>
            <a:r>
              <a:rPr lang="en-US" dirty="0"/>
              <a:t>2 et 8 ºC </a:t>
            </a:r>
            <a:r>
              <a:rPr lang="fr-CA" dirty="0" smtClean="0"/>
              <a:t>des températures : « bris »</a:t>
            </a:r>
          </a:p>
          <a:p>
            <a:r>
              <a:rPr lang="fr-CA" dirty="0" smtClean="0"/>
              <a:t>Évaluer la situation !!</a:t>
            </a:r>
          </a:p>
          <a:p>
            <a:r>
              <a:rPr lang="fr-CA" dirty="0" smtClean="0"/>
              <a:t>Si de retour à la normale, signaler à la </a:t>
            </a:r>
            <a:r>
              <a:rPr lang="fr-CA" dirty="0" err="1" smtClean="0"/>
              <a:t>DSPub</a:t>
            </a:r>
            <a:r>
              <a:rPr lang="fr-CA" dirty="0" smtClean="0"/>
              <a:t> et ne pas les utiliser tant que l’évaluation n’est pas faite</a:t>
            </a:r>
          </a:p>
          <a:p>
            <a:r>
              <a:rPr lang="fr-CA" dirty="0" smtClean="0"/>
              <a:t>Si les vaccins sont encore hors-température : sécuriser les vaccins dans un endroit à la bonne T, avec consigne de ne pas les utiliser tant que la </a:t>
            </a:r>
            <a:r>
              <a:rPr lang="fr-CA" dirty="0" err="1" smtClean="0"/>
              <a:t>DSPub</a:t>
            </a:r>
            <a:r>
              <a:rPr lang="fr-CA" dirty="0" smtClean="0"/>
              <a:t> n’a pas évalué la situation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Bris de la chaîne de froid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132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69"/>
    </mc:Choice>
    <mc:Fallback xmlns="">
      <p:transition spd="slow" advTm="4066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A" dirty="0" smtClean="0"/>
              <a:t>RESPECTER LES DATES DE PÉREMPTION !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 smtClean="0"/>
              <a:t>À la fin de la campagne, la consigne viendra à savoir quand effectuer les retours de vaccins restants.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Dates de péremption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548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67"/>
    </mc:Choice>
    <mc:Fallback xmlns="">
      <p:transition spd="slow" advTm="28667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179512" y="1004888"/>
            <a:ext cx="8748588" cy="568801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Vaccins injectables non vivants / intranasal vivant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Groupes à risque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400" dirty="0" smtClean="0"/>
              <a:t>Chevauchement influenza-pneumocoque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Gratuité si groupe visé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Enfants : donner 2 doses (4 </a:t>
            </a:r>
            <a:r>
              <a:rPr lang="fr-CA" sz="2800" dirty="0" err="1" smtClean="0"/>
              <a:t>sem</a:t>
            </a:r>
            <a:r>
              <a:rPr lang="fr-CA" sz="2800" dirty="0" smtClean="0"/>
              <a:t>) si 1ère fois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Rares contre-indications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Influenza=annuel ; Pneumo= 1 fois après 65 ans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Si Pneu C13 ET Pneu P23, donner le C13 en 1</a:t>
            </a:r>
            <a:r>
              <a:rPr lang="fr-CA" sz="2800" baseline="30000" dirty="0" smtClean="0"/>
              <a:t>er</a:t>
            </a:r>
            <a:endParaRPr lang="fr-CA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Respect des conditions d’entreposage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CA" sz="2400" dirty="0" smtClean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6681"/>
            <a:ext cx="8229600" cy="1008063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Conclusion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98"/>
    </mc:Choice>
    <mc:Fallback xmlns="">
      <p:transition spd="slow" advTm="62898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fr-CA" dirty="0" smtClean="0">
                <a:hlinkClick r:id="rId2"/>
              </a:rPr>
              <a:t>Fiche indicative influenza-pneumocoque</a:t>
            </a:r>
            <a:endParaRPr lang="fr-CA" dirty="0" smtClean="0"/>
          </a:p>
          <a:p>
            <a:pPr marL="342900" indent="-342900">
              <a:buFontTx/>
              <a:buChar char="-"/>
            </a:pPr>
            <a:r>
              <a:rPr lang="fr-CA" dirty="0" smtClean="0">
                <a:hlinkClick r:id="rId3"/>
              </a:rPr>
              <a:t>Informations sur le registre de vaccination (accès, saisie, consignes </a:t>
            </a:r>
            <a:r>
              <a:rPr lang="fr-CA" dirty="0" err="1" smtClean="0">
                <a:hlinkClick r:id="rId3"/>
              </a:rPr>
              <a:t>etc</a:t>
            </a:r>
            <a:r>
              <a:rPr lang="fr-CA" dirty="0" smtClean="0">
                <a:hlinkClick r:id="rId3"/>
              </a:rPr>
              <a:t>)</a:t>
            </a:r>
            <a:endParaRPr lang="fr-CA" dirty="0" smtClean="0"/>
          </a:p>
          <a:p>
            <a:pPr marL="342900" indent="-342900">
              <a:buFontTx/>
              <a:buChar char="-"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outils 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847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1027"/>
          <p:cNvSpPr>
            <a:spLocks noGrp="1" noChangeArrowheads="1"/>
          </p:cNvSpPr>
          <p:nvPr>
            <p:ph type="body" sz="quarter" idx="11"/>
          </p:nvPr>
        </p:nvSpPr>
        <p:spPr>
          <a:xfrm>
            <a:off x="395536" y="1712913"/>
            <a:ext cx="8604498" cy="514508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Virus </a:t>
            </a:r>
            <a:r>
              <a:rPr lang="en-US" sz="2800" b="1" dirty="0" smtClean="0">
                <a:solidFill>
                  <a:srgbClr val="FF3300"/>
                </a:solidFill>
              </a:rPr>
              <a:t>VIVANTS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atténués</a:t>
            </a:r>
            <a:r>
              <a:rPr lang="en-US" sz="2800" dirty="0" smtClean="0">
                <a:solidFill>
                  <a:srgbClr val="FF3300"/>
                </a:solidFill>
              </a:rPr>
              <a:t> (AFFAIBLIS)</a:t>
            </a:r>
            <a:r>
              <a:rPr lang="en-US" sz="2800" dirty="0" smtClean="0"/>
              <a:t> </a:t>
            </a:r>
            <a:r>
              <a:rPr lang="en-US" sz="2800" dirty="0" err="1" smtClean="0"/>
              <a:t>cultivés</a:t>
            </a:r>
            <a:r>
              <a:rPr lang="en-US" sz="2800" dirty="0" smtClean="0"/>
              <a:t> sur des </a:t>
            </a:r>
            <a:r>
              <a:rPr lang="en-US" sz="2800" dirty="0" err="1" smtClean="0"/>
              <a:t>oeufs</a:t>
            </a:r>
            <a:r>
              <a:rPr lang="en-US" sz="2800" dirty="0" smtClean="0"/>
              <a:t> de </a:t>
            </a:r>
            <a:r>
              <a:rPr lang="en-US" sz="2800" dirty="0" err="1" smtClean="0"/>
              <a:t>poule</a:t>
            </a:r>
            <a:r>
              <a:rPr lang="en-US" sz="2800" dirty="0" smtClean="0"/>
              <a:t> </a:t>
            </a:r>
            <a:r>
              <a:rPr lang="en-US" sz="2800" dirty="0" err="1" smtClean="0"/>
              <a:t>embryonnés</a:t>
            </a:r>
            <a:endParaRPr lang="en-US" sz="2800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C00000"/>
                </a:solidFill>
              </a:rPr>
              <a:t>FluMist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Quadrivalent</a:t>
            </a:r>
            <a:r>
              <a:rPr lang="en-US" sz="2800" dirty="0" smtClean="0"/>
              <a:t> (Astra Zeneca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Chaque</a:t>
            </a:r>
            <a:r>
              <a:rPr lang="en-US" sz="2800" dirty="0" smtClean="0"/>
              <a:t> dose de 0,2 ml </a:t>
            </a:r>
            <a:r>
              <a:rPr lang="en-US" sz="2800" dirty="0" err="1" smtClean="0"/>
              <a:t>contient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6,5-7,5</a:t>
            </a:r>
            <a:r>
              <a:rPr lang="en-US" sz="2800" dirty="0" smtClean="0"/>
              <a:t> UFF des </a:t>
            </a:r>
            <a:r>
              <a:rPr lang="en-US" sz="2800" dirty="0" err="1" smtClean="0"/>
              <a:t>souches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hlink"/>
                </a:solidFill>
                <a:cs typeface="Times New Roman" pitchFamily="18" charset="0"/>
              </a:rPr>
              <a:t>A/Hawaii/66/2019 </a:t>
            </a:r>
            <a:r>
              <a:rPr lang="en-GB" sz="2800" dirty="0">
                <a:solidFill>
                  <a:schemeClr val="hlink"/>
                </a:solidFill>
                <a:cs typeface="Times New Roman" pitchFamily="18" charset="0"/>
              </a:rPr>
              <a:t>(H1N1)pdm09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800" dirty="0">
                <a:solidFill>
                  <a:schemeClr val="hlink"/>
                </a:solidFill>
                <a:cs typeface="Times New Roman" pitchFamily="18" charset="0"/>
              </a:rPr>
              <a:t>A/Hong Kong /2671/2019 (H3N2)</a:t>
            </a:r>
            <a:endParaRPr lang="en-GB" sz="2800" dirty="0">
              <a:solidFill>
                <a:srgbClr val="C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Times New Roman" pitchFamily="18" charset="0"/>
              </a:rPr>
              <a:t>B/</a:t>
            </a:r>
            <a:r>
              <a:rPr lang="en-US" sz="2800" dirty="0" err="1" smtClean="0">
                <a:solidFill>
                  <a:schemeClr val="hlink"/>
                </a:solidFill>
                <a:cs typeface="Times New Roman" pitchFamily="18" charset="0"/>
              </a:rPr>
              <a:t>Whashington</a:t>
            </a:r>
            <a:r>
              <a:rPr lang="en-US" sz="2800" dirty="0" smtClean="0">
                <a:solidFill>
                  <a:schemeClr val="hlink"/>
                </a:solidFill>
                <a:cs typeface="Times New Roman" pitchFamily="18" charset="0"/>
              </a:rPr>
              <a:t>/02/2019 </a:t>
            </a:r>
            <a:r>
              <a:rPr lang="en-US" sz="2800" dirty="0">
                <a:solidFill>
                  <a:schemeClr val="hlink"/>
                </a:solidFill>
                <a:cs typeface="Times New Roman" pitchFamily="18" charset="0"/>
              </a:rPr>
              <a:t>de la </a:t>
            </a:r>
            <a:r>
              <a:rPr lang="en-US" sz="2800" dirty="0" err="1">
                <a:solidFill>
                  <a:schemeClr val="hlink"/>
                </a:solidFill>
                <a:cs typeface="Times New Roman" pitchFamily="18" charset="0"/>
              </a:rPr>
              <a:t>lignée</a:t>
            </a:r>
            <a:r>
              <a:rPr lang="en-US" sz="2800" dirty="0">
                <a:solidFill>
                  <a:schemeClr val="hlink"/>
                </a:solidFill>
                <a:cs typeface="Times New Roman" pitchFamily="18" charset="0"/>
              </a:rPr>
              <a:t> B/Victoria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hlink"/>
                </a:solidFill>
                <a:cs typeface="Times New Roman" pitchFamily="18" charset="0"/>
              </a:rPr>
              <a:t>B/Phuket/3073/2013 de la </a:t>
            </a:r>
            <a:r>
              <a:rPr lang="en-US" sz="2800" dirty="0" err="1">
                <a:solidFill>
                  <a:schemeClr val="hlink"/>
                </a:solidFill>
                <a:cs typeface="Times New Roman" pitchFamily="18" charset="0"/>
              </a:rPr>
              <a:t>lignée</a:t>
            </a:r>
            <a:r>
              <a:rPr lang="en-US" sz="2800" dirty="0">
                <a:solidFill>
                  <a:schemeClr val="hlink"/>
                </a:solidFill>
                <a:cs typeface="Times New Roman" pitchFamily="18" charset="0"/>
              </a:rPr>
              <a:t> B/Yamagata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Trace </a:t>
            </a:r>
            <a:r>
              <a:rPr lang="en-US" sz="2800" dirty="0" err="1" smtClean="0">
                <a:cs typeface="Times New Roman" pitchFamily="18" charset="0"/>
              </a:rPr>
              <a:t>d'oeufs</a:t>
            </a:r>
            <a:r>
              <a:rPr lang="en-US" sz="2800" dirty="0" smtClean="0">
                <a:cs typeface="Times New Roman" pitchFamily="18" charset="0"/>
              </a:rPr>
              <a:t> et </a:t>
            </a:r>
            <a:r>
              <a:rPr lang="en-US" sz="2800" dirty="0" err="1" smtClean="0">
                <a:cs typeface="Times New Roman" pitchFamily="18" charset="0"/>
              </a:rPr>
              <a:t>résidus</a:t>
            </a:r>
            <a:r>
              <a:rPr lang="en-US" sz="2800" dirty="0" smtClean="0">
                <a:cs typeface="Times New Roman" pitchFamily="18" charset="0"/>
              </a:rPr>
              <a:t> divers</a:t>
            </a:r>
          </a:p>
        </p:txBody>
      </p:sp>
      <p:sp>
        <p:nvSpPr>
          <p:cNvPr id="3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Vaccin</a:t>
            </a:r>
            <a:r>
              <a:rPr lang="en-US" dirty="0" smtClean="0"/>
              <a:t> </a:t>
            </a:r>
            <a:r>
              <a:rPr lang="en-US" u="sng" dirty="0" smtClean="0"/>
              <a:t>INTRANASAL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l’influenza</a:t>
            </a:r>
            <a:r>
              <a:rPr lang="en-US" dirty="0" smtClean="0"/>
              <a:t> 2020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5661248"/>
            <a:ext cx="6609928" cy="950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dirty="0" smtClean="0">
                <a:solidFill>
                  <a:srgbClr val="C00000"/>
                </a:solidFill>
              </a:rPr>
              <a:t>Voir l’outil « Tableau résumé des vaccins »</a:t>
            </a:r>
            <a:endParaRPr lang="fr-CA" sz="2800" dirty="0">
              <a:solidFill>
                <a:srgbClr val="C00000"/>
              </a:solidFill>
            </a:endParaRP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701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945479" y="1700808"/>
            <a:ext cx="7538121" cy="3549170"/>
          </a:xfrm>
        </p:spPr>
        <p:txBody>
          <a:bodyPr>
            <a:noAutofit/>
          </a:bodyPr>
          <a:lstStyle/>
          <a:p>
            <a:r>
              <a:rPr lang="fr-CA" sz="3200" b="1" dirty="0" err="1" smtClean="0"/>
              <a:t>Fluzone</a:t>
            </a:r>
            <a:r>
              <a:rPr lang="fr-CA" sz="3200" b="1" dirty="0" smtClean="0"/>
              <a:t> HD </a:t>
            </a:r>
            <a:r>
              <a:rPr lang="fr-CA" sz="2800" dirty="0" smtClean="0"/>
              <a:t>: </a:t>
            </a:r>
            <a:r>
              <a:rPr lang="fr-CA" sz="2800" dirty="0"/>
              <a:t>Résidents âgés de </a:t>
            </a:r>
            <a:r>
              <a:rPr lang="fr-CA" sz="2800" dirty="0">
                <a:solidFill>
                  <a:srgbClr val="FF0000"/>
                </a:solidFill>
              </a:rPr>
              <a:t>65 ans et plus </a:t>
            </a:r>
            <a:r>
              <a:rPr lang="fr-CA" sz="2800" dirty="0"/>
              <a:t>des </a:t>
            </a:r>
            <a:r>
              <a:rPr lang="fr-CA" sz="2800" dirty="0">
                <a:solidFill>
                  <a:schemeClr val="accent4">
                    <a:lumMod val="50000"/>
                  </a:schemeClr>
                </a:solidFill>
              </a:rPr>
              <a:t>CHSLD et </a:t>
            </a:r>
            <a:r>
              <a:rPr lang="fr-CA" sz="2800" dirty="0" smtClean="0">
                <a:solidFill>
                  <a:schemeClr val="accent4">
                    <a:lumMod val="50000"/>
                  </a:schemeClr>
                </a:solidFill>
              </a:rPr>
              <a:t>des </a:t>
            </a:r>
            <a:r>
              <a:rPr lang="fr-CA" sz="2800" dirty="0">
                <a:solidFill>
                  <a:schemeClr val="accent4">
                    <a:lumMod val="50000"/>
                  </a:schemeClr>
                </a:solidFill>
              </a:rPr>
              <a:t>ressources intermédiaires </a:t>
            </a:r>
            <a:endParaRPr lang="fr-CA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fr-CA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CA" sz="3200" b="1" dirty="0" err="1" smtClean="0">
                <a:solidFill>
                  <a:schemeClr val="tx1"/>
                </a:solidFill>
              </a:rPr>
              <a:t>Flumist</a:t>
            </a:r>
            <a:r>
              <a:rPr lang="fr-CA" sz="3200" b="1" dirty="0" smtClean="0">
                <a:solidFill>
                  <a:schemeClr val="tx1"/>
                </a:solidFill>
              </a:rPr>
              <a:t> Quadrivalent </a:t>
            </a:r>
            <a:r>
              <a:rPr lang="fr-CA" sz="2800" dirty="0" smtClean="0">
                <a:solidFill>
                  <a:schemeClr val="tx1"/>
                </a:solidFill>
              </a:rPr>
              <a:t>intranasal : </a:t>
            </a:r>
            <a:r>
              <a:rPr lang="fr-CA" sz="2800" dirty="0">
                <a:solidFill>
                  <a:schemeClr val="accent4">
                    <a:lumMod val="50000"/>
                  </a:schemeClr>
                </a:solidFill>
              </a:rPr>
              <a:t>Enfants âgés de 2 à 17 ans </a:t>
            </a:r>
            <a:r>
              <a:rPr lang="fr-CA" sz="2800" dirty="0"/>
              <a:t>	</a:t>
            </a:r>
            <a:r>
              <a:rPr lang="fr-CA" sz="2800" dirty="0" smtClean="0">
                <a:solidFill>
                  <a:schemeClr val="tx1"/>
                </a:solidFill>
              </a:rPr>
              <a:t>présentant les indications du PIQ (voir fiche indicative plus loin) </a:t>
            </a:r>
          </a:p>
          <a:p>
            <a:endParaRPr lang="fr-CA" sz="2800" dirty="0">
              <a:solidFill>
                <a:schemeClr val="tx1"/>
              </a:solidFill>
            </a:endParaRPr>
          </a:p>
          <a:p>
            <a:r>
              <a:rPr lang="fr-CA" sz="2000" dirty="0" smtClean="0">
                <a:solidFill>
                  <a:schemeClr val="tx1"/>
                </a:solidFill>
              </a:rPr>
              <a:t>* Les 2 autres vaccins gratuits : toute personne 6 mois et + selon les indications</a:t>
            </a:r>
            <a:endParaRPr lang="fr-CA" sz="2000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45478" y="476672"/>
            <a:ext cx="7741321" cy="1143000"/>
          </a:xfrm>
        </p:spPr>
        <p:txBody>
          <a:bodyPr>
            <a:normAutofit/>
          </a:bodyPr>
          <a:lstStyle/>
          <a:p>
            <a:r>
              <a:rPr lang="fr-CA" sz="3600" dirty="0" smtClean="0"/>
              <a:t>Vaccins « réservés »*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78908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>
          <a:xfrm>
            <a:off x="945479" y="1484784"/>
            <a:ext cx="7874993" cy="4824536"/>
          </a:xfrm>
        </p:spPr>
        <p:txBody>
          <a:bodyPr>
            <a:normAutofit lnSpcReduction="10000"/>
          </a:bodyPr>
          <a:lstStyle/>
          <a:p>
            <a:r>
              <a:rPr lang="fr-CA" i="1" dirty="0" err="1" smtClean="0"/>
              <a:t>Strep</a:t>
            </a:r>
            <a:r>
              <a:rPr lang="fr-CA" i="1" dirty="0" smtClean="0"/>
              <a:t>. </a:t>
            </a:r>
            <a:r>
              <a:rPr lang="fr-CA" i="1" dirty="0" err="1" smtClean="0"/>
              <a:t>Pneumoniae</a:t>
            </a:r>
            <a:r>
              <a:rPr lang="fr-CA" i="1" dirty="0" smtClean="0"/>
              <a:t> : </a:t>
            </a:r>
            <a:r>
              <a:rPr lang="fr-CA" dirty="0" smtClean="0"/>
              <a:t>bactérie des voies respiratoires, plus de 90 </a:t>
            </a:r>
            <a:r>
              <a:rPr lang="fr-CA" dirty="0" err="1" smtClean="0"/>
              <a:t>sérotypes</a:t>
            </a:r>
            <a:r>
              <a:rPr lang="fr-CA" dirty="0" smtClean="0"/>
              <a:t>;</a:t>
            </a:r>
          </a:p>
          <a:p>
            <a:r>
              <a:rPr lang="fr-CA" dirty="0" smtClean="0"/>
              <a:t>Transmission par contact avec les sécrétions respiratoires, saisonnalité</a:t>
            </a:r>
          </a:p>
          <a:p>
            <a:r>
              <a:rPr lang="fr-CA" dirty="0" smtClean="0"/>
              <a:t>Infection aigue grave, septicémie tueuse des nourrissons…</a:t>
            </a:r>
          </a:p>
          <a:p>
            <a:r>
              <a:rPr lang="fr-CA" dirty="0" smtClean="0"/>
              <a:t>Plus de risque de complications et mortalité chez personnes à risque (surtout immunodéprimés et </a:t>
            </a:r>
            <a:r>
              <a:rPr lang="fr-CA" dirty="0" err="1" smtClean="0"/>
              <a:t>aspléniques</a:t>
            </a:r>
            <a:r>
              <a:rPr lang="fr-CA" dirty="0" smtClean="0"/>
              <a:t>)</a:t>
            </a:r>
          </a:p>
          <a:p>
            <a:r>
              <a:rPr lang="fr-CA" dirty="0" smtClean="0"/>
              <a:t>Mortalité 5 – 7%, davantage si à risque</a:t>
            </a:r>
          </a:p>
          <a:p>
            <a:r>
              <a:rPr lang="fr-CA" dirty="0" smtClean="0"/>
              <a:t>Les vaccins contiennent les souches les plus pathogènes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41321" cy="1143000"/>
          </a:xfrm>
        </p:spPr>
        <p:txBody>
          <a:bodyPr/>
          <a:lstStyle/>
          <a:p>
            <a:r>
              <a:rPr lang="fr-CA" dirty="0" smtClean="0"/>
              <a:t>L’infection invasive à Pneumocoque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81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53"/>
    </mc:Choice>
    <mc:Fallback xmlns="">
      <p:transition spd="slow" advTm="548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755576" y="1639341"/>
            <a:ext cx="851763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dirty="0" smtClean="0"/>
              <a:t>On profite de la campagne « grippe » pour offrir le vaccin </a:t>
            </a:r>
            <a:r>
              <a:rPr lang="fr-CA" sz="2400" dirty="0" err="1" smtClean="0"/>
              <a:t>antipneumococcique</a:t>
            </a:r>
            <a:r>
              <a:rPr lang="fr-CA" sz="2400" dirty="0" smtClean="0"/>
              <a:t> à certaines clientèles; il y a un certain chevauchement des indications (voir plus loin)</a:t>
            </a:r>
          </a:p>
          <a:p>
            <a:pPr eaLnBrk="1" hangingPunct="1">
              <a:lnSpc>
                <a:spcPct val="90000"/>
              </a:lnSpc>
              <a:defRPr/>
            </a:pPr>
            <a:endParaRPr lang="fr-CA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CA" sz="2400" b="1" dirty="0" smtClean="0">
                <a:solidFill>
                  <a:srgbClr val="FF0000"/>
                </a:solidFill>
              </a:rPr>
              <a:t>2 types  </a:t>
            </a:r>
            <a:r>
              <a:rPr lang="fr-CA" sz="2400" dirty="0" smtClean="0"/>
              <a:t>de vaccins pneumocoque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POLYSACCHARIDIQUE (Pneu-P)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400" b="1" dirty="0" err="1" smtClean="0">
                <a:solidFill>
                  <a:schemeClr val="accent2">
                    <a:lumMod val="75000"/>
                  </a:schemeClr>
                </a:solidFill>
              </a:rPr>
              <a:t>Pneumovax</a:t>
            </a:r>
            <a:r>
              <a:rPr lang="fr-CA" sz="2400" b="1" dirty="0" smtClean="0">
                <a:solidFill>
                  <a:schemeClr val="accent2">
                    <a:lumMod val="75000"/>
                  </a:schemeClr>
                </a:solidFill>
              </a:rPr>
              <a:t> 23 </a:t>
            </a:r>
            <a:r>
              <a:rPr lang="fr-CA" sz="2400" dirty="0" smtClean="0"/>
              <a:t>(</a:t>
            </a:r>
            <a:r>
              <a:rPr lang="fr-CA" sz="2400" dirty="0" err="1" smtClean="0"/>
              <a:t>Merck</a:t>
            </a:r>
            <a:r>
              <a:rPr lang="fr-CA" sz="2400" dirty="0" smtClean="0"/>
              <a:t>) (en général pour 65 ans+ )</a:t>
            </a:r>
          </a:p>
          <a:p>
            <a:pPr lvl="4">
              <a:lnSpc>
                <a:spcPct val="90000"/>
              </a:lnSpc>
              <a:defRPr/>
            </a:pPr>
            <a:r>
              <a:rPr lang="fr-CA" sz="2400" dirty="0" smtClean="0"/>
              <a:t>Jamais en bas de 2 ans d’âge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A" sz="2800" dirty="0" smtClean="0"/>
              <a:t>CONJUGUÉ  (Pneu-C)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CA" sz="2400" b="1" dirty="0" smtClean="0">
                <a:solidFill>
                  <a:schemeClr val="accent2">
                    <a:lumMod val="75000"/>
                  </a:schemeClr>
                </a:solidFill>
              </a:rPr>
              <a:t>Prevnar-13</a:t>
            </a:r>
            <a:r>
              <a:rPr lang="fr-CA" sz="2400" dirty="0" smtClean="0"/>
              <a:t> (Pfizer) OU </a:t>
            </a:r>
            <a:r>
              <a:rPr lang="fr-CA" sz="2400" dirty="0" err="1" smtClean="0"/>
              <a:t>Synflorix</a:t>
            </a:r>
            <a:r>
              <a:rPr lang="fr-CA" sz="2400" dirty="0" smtClean="0"/>
              <a:t> (en général pour enfants &lt; 5 ans)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fr-CA" sz="2400" dirty="0" smtClean="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15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>
                <a:solidFill>
                  <a:srgbClr val="C00000"/>
                </a:solidFill>
              </a:rPr>
              <a:t>Vaccins</a:t>
            </a:r>
            <a:r>
              <a:rPr lang="fr-CA" dirty="0" smtClean="0"/>
              <a:t> contre le pneumocoque</a:t>
            </a:r>
          </a:p>
        </p:txBody>
      </p:sp>
    </p:spTree>
    <p:extLst>
      <p:ext uri="{BB962C8B-B14F-4D97-AF65-F5344CB8AC3E}">
        <p14:creationId xmlns:p14="http://schemas.microsoft.com/office/powerpoint/2010/main" val="241520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64"/>
    </mc:Choice>
    <mc:Fallback xmlns="">
      <p:transition spd="slow" advTm="500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512168"/>
          </a:xfrm>
        </p:spPr>
        <p:txBody>
          <a:bodyPr>
            <a:normAutofit/>
          </a:bodyPr>
          <a:lstStyle/>
          <a:p>
            <a:r>
              <a:rPr lang="fr-CA" dirty="0" smtClean="0"/>
              <a:t>2- Les indications : </a:t>
            </a:r>
            <a:br>
              <a:rPr lang="fr-CA" dirty="0" smtClean="0"/>
            </a:br>
            <a:r>
              <a:rPr lang="fr-CA" dirty="0" smtClean="0"/>
              <a:t>à qui administrer ces vaccins ?</a:t>
            </a:r>
            <a:endParaRPr lang="fr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77854"/>
            <a:ext cx="7920879" cy="57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18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24"/>
    </mc:Choice>
    <mc:Fallback xmlns="">
      <p:transition spd="slow" advTm="5742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Voir plus loin la fiche indicative; </a:t>
            </a:r>
            <a:r>
              <a:rPr lang="fr-CA" dirty="0" smtClean="0">
                <a:solidFill>
                  <a:srgbClr val="FF0000"/>
                </a:solidFill>
              </a:rPr>
              <a:t>en résumé 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Personnes à risque (âge, condition de vie, de santé)</a:t>
            </a:r>
          </a:p>
          <a:p>
            <a:pPr lvl="1"/>
            <a:r>
              <a:rPr lang="fr-CA" dirty="0" smtClean="0"/>
              <a:t>Contacts domiciliaires des personnes à risque (incluant les Tr. Santé)</a:t>
            </a:r>
          </a:p>
          <a:p>
            <a:pPr lvl="1"/>
            <a:r>
              <a:rPr lang="fr-CA" dirty="0" smtClean="0"/>
              <a:t>Autres personnes qui veulent le vaccin (non-gratuit)</a:t>
            </a:r>
          </a:p>
          <a:p>
            <a:endParaRPr lang="fr-CA" dirty="0"/>
          </a:p>
          <a:p>
            <a:r>
              <a:rPr lang="fr-CA" sz="2800" b="1" dirty="0" smtClean="0">
                <a:solidFill>
                  <a:srgbClr val="FF0000"/>
                </a:solidFill>
              </a:rPr>
              <a:t>INDICATIONS DU VACCIN PNEU-P (Pneumovax-23)</a:t>
            </a:r>
          </a:p>
          <a:p>
            <a:pPr lvl="1"/>
            <a:r>
              <a:rPr lang="fr-CA" sz="2800" dirty="0" smtClean="0"/>
              <a:t>1 SEULE CATÉGORIE :</a:t>
            </a:r>
          </a:p>
          <a:p>
            <a:pPr lvl="2"/>
            <a:r>
              <a:rPr lang="fr-CA" sz="2400" u="sng" dirty="0" smtClean="0"/>
              <a:t>Personnes à risque </a:t>
            </a:r>
            <a:r>
              <a:rPr lang="fr-CA" sz="2400" dirty="0" smtClean="0"/>
              <a:t>:  </a:t>
            </a:r>
            <a:r>
              <a:rPr lang="fr-CA" sz="2400" dirty="0" err="1" smtClean="0"/>
              <a:t>pcq</a:t>
            </a:r>
            <a:r>
              <a:rPr lang="fr-CA" sz="2400" dirty="0" smtClean="0"/>
              <a:t>  65 ans ou plus OU souffrant de maladies chroniques (voir fiche indicative)</a:t>
            </a:r>
          </a:p>
          <a:p>
            <a:pPr lvl="2"/>
            <a:r>
              <a:rPr lang="fr-CA" sz="2400" b="1" dirty="0" smtClean="0">
                <a:solidFill>
                  <a:schemeClr val="accent2">
                    <a:lumMod val="75000"/>
                  </a:schemeClr>
                </a:solidFill>
              </a:rPr>
              <a:t>1 seule dose </a:t>
            </a:r>
            <a:r>
              <a:rPr lang="fr-CA" sz="2400" dirty="0" smtClean="0"/>
              <a:t>après 65 ans </a:t>
            </a:r>
            <a:r>
              <a:rPr lang="fr-CA" sz="2400" b="1" dirty="0" smtClean="0">
                <a:solidFill>
                  <a:srgbClr val="00B050"/>
                </a:solidFill>
              </a:rPr>
              <a:t>même si reçu dans le passé (mais alors au moins 5 ans d’intervalle)</a:t>
            </a:r>
            <a:r>
              <a:rPr lang="fr-CA" sz="2400" dirty="0" smtClean="0"/>
              <a:t>, </a:t>
            </a:r>
            <a:r>
              <a:rPr lang="fr-CA" sz="2000" dirty="0" smtClean="0"/>
              <a:t>par exemple en raison d’une maladie chronique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399802"/>
            <a:ext cx="8229600" cy="868958"/>
          </a:xfrm>
        </p:spPr>
        <p:txBody>
          <a:bodyPr/>
          <a:lstStyle/>
          <a:p>
            <a:r>
              <a:rPr lang="fr-CA" dirty="0" smtClean="0"/>
              <a:t>INDICATIONS du vaccin </a:t>
            </a:r>
            <a:r>
              <a:rPr lang="fr-CA" dirty="0" err="1" smtClean="0">
                <a:solidFill>
                  <a:srgbClr val="FF0000"/>
                </a:solidFill>
              </a:rPr>
              <a:t>anti-grippal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3056"/>
            <a:ext cx="8858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2321"/>
            <a:ext cx="8858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2235"/>
            <a:ext cx="542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4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989"/>
    </mc:Choice>
    <mc:Fallback xmlns="">
      <p:transition spd="slow" advTm="1069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_2018-02-01_gabarit_4_orange_et_turquoise_VF">
  <a:themeElements>
    <a:clrScheme name="CISSS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0E4E7B"/>
      </a:accent1>
      <a:accent2>
        <a:srgbClr val="0787A1"/>
      </a:accent2>
      <a:accent3>
        <a:srgbClr val="17A7A5"/>
      </a:accent3>
      <a:accent4>
        <a:srgbClr val="63BD59"/>
      </a:accent4>
      <a:accent5>
        <a:srgbClr val="F15A22"/>
      </a:accent5>
      <a:accent6>
        <a:srgbClr val="FDB913"/>
      </a:accent6>
      <a:hlink>
        <a:srgbClr val="0070C0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ouveau document Powerpoint" ma:contentTypeID="0x0101009FD70BF8A304AB469A2CDABA28C2EC9A0300CB0E524889E39F40AED2D854823A38E1" ma:contentTypeVersion="0" ma:contentTypeDescription="Crée un document Powerpoint selon le modèle du CISSS." ma:contentTypeScope="" ma:versionID="a450d25f26c3751a1376a82c437f04da">
  <xsd:schema xmlns:xsd="http://www.w3.org/2001/XMLSchema" xmlns:xs="http://www.w3.org/2001/XMLSchema" xmlns:p="http://schemas.microsoft.com/office/2006/metadata/properties" xmlns:ns2="96ec87de-764c-48ac-904b-43a4040775b8" targetNamespace="http://schemas.microsoft.com/office/2006/metadata/properties" ma:root="true" ma:fieldsID="f38ed2f6a43c156ddb1f3e62b10f074b" ns2:_="">
    <xsd:import namespace="96ec87de-764c-48ac-904b-43a4040775b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fa31c4f9aa6744009edbff43f333efd4" minOccurs="0"/>
                <xsd:element ref="ns2:Description2" minOccurs="0"/>
                <xsd:element ref="ns2:Restrictions_x0020_d_x0027_accès" minOccurs="0"/>
                <xsd:element ref="ns2:TaxKeywordTaxHTField" minOccurs="0"/>
                <xsd:element ref="ns2:Description1" minOccurs="0"/>
                <xsd:element ref="ns2:i7e25fae70a74b9da63c50673eab56b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c87de-764c-48ac-904b-43a4040775b8" elementFormDefault="qualified">
    <xsd:import namespace="http://schemas.microsoft.com/office/2006/documentManagement/types"/>
    <xsd:import namespace="http://schemas.microsoft.com/office/infopath/2007/PartnerControls"/>
    <xsd:element name="TaxCatchAll" ma:index="6" nillable="true" ma:displayName="Colonne Attraper tout de Taxonomie" ma:hidden="true" ma:list="{ab98975c-1c9b-4e18-ae94-0b6625f1fefa}" ma:internalName="TaxCatchAll" ma:showField="CatchAllData" ma:web="692d7857-60be-46e9-9331-0e69c38ad2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" nillable="true" ma:displayName="Colonne Attraper tout de Taxonomie1" ma:hidden="true" ma:list="{ab98975c-1c9b-4e18-ae94-0b6625f1fefa}" ma:internalName="TaxCatchAllLabel" ma:readOnly="true" ma:showField="CatchAllDataLabel" ma:web="692d7857-60be-46e9-9331-0e69c38ad2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a31c4f9aa6744009edbff43f333efd4" ma:index="10" nillable="true" ma:taxonomy="true" ma:internalName="fa31c4f9aa6744009edbff43f333efd4" ma:taxonomyFieldName="Plan_x0020_de_x0020_classification" ma:displayName="Plan de classification" ma:readOnly="false" ma:default="" ma:fieldId="{fa31c4f9-aa67-4400-9edb-ff43f333efd4}" ma:sspId="1a2f3d23-b3a6-43d8-ba2c-c487f1afcebf" ma:termSetId="e975e314-9e63-4d99-ab5e-3fd8ca5727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scription2" ma:index="12" nillable="true" ma:displayName="Description" ma:internalName="Description2">
      <xsd:simpleType>
        <xsd:restriction base="dms:Text">
          <xsd:maxLength value="255"/>
        </xsd:restriction>
      </xsd:simpleType>
    </xsd:element>
    <xsd:element name="Restrictions_x0020_d_x0027_accès" ma:index="13" nillable="true" ma:displayName="Confidentiel ou nominatif" ma:description="Indiquez si votre document contient de l'information confidentielle ou nominative." ma:format="Dropdown" ma:internalName="Restrictions_x0020_d_x0027_acc_x00e8_s" ma:readOnly="false">
      <xsd:simpleType>
        <xsd:restriction base="dms:Choice">
          <xsd:enumeration value="Confidentiel"/>
          <xsd:enumeration value="Nominatif"/>
        </xsd:restriction>
      </xsd:simpleType>
    </xsd:element>
    <xsd:element name="TaxKeywordTaxHTField" ma:index="14" nillable="true" ma:taxonomy="true" ma:internalName="TaxKeywordTaxHTField" ma:taxonomyFieldName="TaxKeyword" ma:displayName="Mots clés d’entreprise" ma:fieldId="{23f27201-bee3-471e-b2e7-b64fd8b7ca38}" ma:taxonomyMulti="true" ma:sspId="1a2f3d23-b3a6-43d8-ba2c-c487f1afce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escription1" ma:index="15" nillable="true" ma:displayName="Description" ma:internalName="Description1">
      <xsd:simpleType>
        <xsd:restriction base="dms:Note">
          <xsd:maxLength value="255"/>
        </xsd:restriction>
      </xsd:simpleType>
    </xsd:element>
    <xsd:element name="i7e25fae70a74b9da63c50673eab56be" ma:index="16" nillable="true" ma:taxonomy="true" ma:internalName="i7e25fae70a74b9da63c50673eab56be" ma:taxonomyFieldName="Type_x0020_de_x0020_document_x0020_sp_x00e9_cialis_x00e9_" ma:displayName="Type de document" ma:default="" ma:fieldId="{27e25fae-70a7-4b9d-a63c-50673eab56be}" ma:sspId="1a2f3d23-b3a6-43d8-ba2c-c487f1afcebf" ma:termSetId="5366ae6d-166a-41fd-8d82-b66ec9ff8c0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2 xmlns="96ec87de-764c-48ac-904b-43a4040775b8" xsi:nil="true"/>
    <Description1 xmlns="96ec87de-764c-48ac-904b-43a4040775b8" xsi:nil="true"/>
    <Restrictions_x0020_d_x0027_accès xmlns="96ec87de-764c-48ac-904b-43a4040775b8" xsi:nil="true"/>
    <TaxKeywordTaxHTField xmlns="96ec87de-764c-48ac-904b-43a4040775b8">
      <Terms xmlns="http://schemas.microsoft.com/office/infopath/2007/PartnerControls"/>
    </TaxKeywordTaxHTField>
    <fa31c4f9aa6744009edbff43f333efd4 xmlns="96ec87de-764c-48ac-904b-43a4040775b8">
      <Terms xmlns="http://schemas.microsoft.com/office/infopath/2007/PartnerControls">
        <TermInfo xmlns="http://schemas.microsoft.com/office/infopath/2007/PartnerControls">
          <TermName>14 Santé publique et développement social</TermName>
          <TermId>cca2419f-0978-47dd-a268-4b65f992450a</TermId>
        </TermInfo>
      </Terms>
    </fa31c4f9aa6744009edbff43f333efd4>
    <i7e25fae70a74b9da63c50673eab56be xmlns="96ec87de-764c-48ac-904b-43a4040775b8">
      <Terms xmlns="http://schemas.microsoft.com/office/infopath/2007/PartnerControls"/>
    </i7e25fae70a74b9da63c50673eab56be>
    <TaxCatchAll xmlns="96ec87de-764c-48ac-904b-43a4040775b8">
      <Value>2960</Value>
    </TaxCatchAll>
  </documentManagement>
</p:properties>
</file>

<file path=customXml/item4.xml><?xml version="1.0" encoding="utf-8"?>
<?mso-contentType ?>
<SharedContentType xmlns="Microsoft.SharePoint.Taxonomy.ContentTypeSync" SourceId="1a2f3d23-b3a6-43d8-ba2c-c487f1afcebf" ContentTypeId="0x0101009FD70BF8A304AB469A2CDABA28C2EC9A03" PreviousValue="false"/>
</file>

<file path=customXml/itemProps1.xml><?xml version="1.0" encoding="utf-8"?>
<ds:datastoreItem xmlns:ds="http://schemas.openxmlformats.org/officeDocument/2006/customXml" ds:itemID="{C51A8A0A-DAB6-4C45-B55E-1ABABF4BD6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c87de-764c-48ac-904b-43a404077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9F2FAB-23A9-4D61-B66A-71AA9AD7FF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CB4BC-7871-4F41-B323-D960BDD49ED3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96ec87de-764c-48ac-904b-43a4040775b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225D690-3F61-4E3D-BFF3-89B8CD82438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MOD_2018-02-01_gabarit_4_orange_et_turquoise_VF</Template>
  <TotalTime>10550</TotalTime>
  <Words>1561</Words>
  <Application>Microsoft Office PowerPoint</Application>
  <PresentationFormat>Affichage à l'écran (4:3)</PresentationFormat>
  <Paragraphs>234</Paragraphs>
  <Slides>36</Slides>
  <Notes>5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MOD_2018-02-01_gabarit_4_orange_et_turquoise_VF</vt:lpstr>
      <vt:lpstr>Vaccination contre l’influenza saison 2020-21 L’ESSENTIEL</vt:lpstr>
      <vt:lpstr>1- La maladie et les vaccins L’influenza (grippe) : résumé</vt:lpstr>
      <vt:lpstr>Vaccins INJECTABLES contre l’influenza 2020</vt:lpstr>
      <vt:lpstr>Vaccin INTRANASAL contre l’influenza 2020</vt:lpstr>
      <vt:lpstr>Vaccins « réservés »*</vt:lpstr>
      <vt:lpstr>L’infection invasive à Pneumocoque</vt:lpstr>
      <vt:lpstr>Vaccins contre le pneumocoque</vt:lpstr>
      <vt:lpstr>2- Les indications :  à qui administrer ces vaccins ?</vt:lpstr>
      <vt:lpstr>INDICATIONS du vaccin anti-grippal</vt:lpstr>
      <vt:lpstr>Indications du vaccin Pneu-C (Prevnar/Synflorix)</vt:lpstr>
      <vt:lpstr>2- Les indications :  à qui administrer ces vaccins ?</vt:lpstr>
      <vt:lpstr>Présentation PowerPoint</vt:lpstr>
      <vt:lpstr>Présentation PowerPoint</vt:lpstr>
      <vt:lpstr>Présentation PowerPoint</vt:lpstr>
      <vt:lpstr>Présentation PowerPoint</vt:lpstr>
      <vt:lpstr>Attention aux « fausses indications » !</vt:lpstr>
      <vt:lpstr>3- Les contre-indications</vt:lpstr>
      <vt:lpstr>Contre-indications générales</vt:lpstr>
      <vt:lpstr>Fausses contre-indications ...</vt:lpstr>
      <vt:lpstr>Précaution générale  pour tout vaccin </vt:lpstr>
      <vt:lpstr>Manifestations cliniques post-vaccinales :  influenza injectable</vt:lpstr>
      <vt:lpstr>4- Les techniques d’administration </vt:lpstr>
      <vt:lpstr>Présentation PowerPoint</vt:lpstr>
      <vt:lpstr>Présentation PowerPoint</vt:lpstr>
      <vt:lpstr>5- Calendriers </vt:lpstr>
      <vt:lpstr>Influenza : </vt:lpstr>
      <vt:lpstr>Pneumocoque  : vaccination NON annuelle</vt:lpstr>
      <vt:lpstr>Calendrier Pneumo (suite)</vt:lpstr>
      <vt:lpstr>Cas en exemples (vaccins PNEUMO)</vt:lpstr>
      <vt:lpstr>Présentation PowerPoint</vt:lpstr>
      <vt:lpstr>Commande de vaccins</vt:lpstr>
      <vt:lpstr>Conservation/ utilisation des vaccins</vt:lpstr>
      <vt:lpstr>Bris de la chaîne de froid</vt:lpstr>
      <vt:lpstr>Dates de péremption </vt:lpstr>
      <vt:lpstr>Conclusion</vt:lpstr>
      <vt:lpstr>Autres outils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 base Influ Pneum</dc:title>
  <dc:creator>Jean-Luc Grenier</dc:creator>
  <cp:lastModifiedBy>Drouin Anick</cp:lastModifiedBy>
  <cp:revision>321</cp:revision>
  <cp:lastPrinted>2018-07-25T19:02:13Z</cp:lastPrinted>
  <dcterms:created xsi:type="dcterms:W3CDTF">1999-01-27T06:56:35Z</dcterms:created>
  <dcterms:modified xsi:type="dcterms:W3CDTF">2020-10-23T16:01:39Z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0x0101009FD70BF8A304AB469A2CDABA28C2EC9A0300CB0E524889E39F40AED2D854823A38E1</vt:lpwstr>
  </property>
  <property fmtid="{D5CDD505-2E9C-101B-9397-08002B2CF9AE}" pid="3" name="TaxKeyword">
    <vt:lpwstr/>
  </property>
  <property fmtid="{D5CDD505-2E9C-101B-9397-08002B2CF9AE}" pid="4" name="Plan de classification">
    <vt:lpwstr>2960;#14 Santé publique et développement social|cca2419f-0978-47dd-a268-4b65f992450a</vt:lpwstr>
  </property>
  <property fmtid="{D5CDD505-2E9C-101B-9397-08002B2CF9AE}" pid="5" name="Type de document spécialisé">
    <vt:lpwstr/>
  </property>
</Properties>
</file>