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6858000" cy="9144000"/>
  <p:embeddedFontLst>
    <p:embeddedFont>
      <p:font typeface="Roboto" panose="020B0604020202020204" charset="0"/>
      <p:regular r:id="rId10"/>
    </p:embeddedFont>
    <p:embeddedFont>
      <p:font typeface="Roboto Bold Italics" panose="020B0604020202020204" charset="0"/>
      <p:regular r:id="rId11"/>
    </p:embeddedFont>
    <p:embeddedFont>
      <p:font typeface="Open Sans" panose="020B0604020202020204" charset="0"/>
      <p:regular r:id="rId12"/>
    </p:embeddedFont>
    <p:embeddedFont>
      <p:font typeface="Arial Bold" panose="020B0604020202020204" charset="0"/>
      <p:regular r:id="rId13"/>
    </p:embeddedFont>
    <p:embeddedFont>
      <p:font typeface="Arial" panose="020B060402020202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 Bold" panose="020B0604020202020204" charset="0"/>
      <p:regular r:id="rId19"/>
    </p:embeddedFont>
    <p:embeddedFont>
      <p:font typeface="Roboto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4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hyperlink" Target="https://www.santelaurentides.gouv.qc.ca/espace-employes-et-partenaires/espace-partenaires/relations-a-la-communaute-et-organisation-communautaire/appel-de-proje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1769" y="5459692"/>
            <a:ext cx="9717581" cy="1850295"/>
            <a:chOff x="0" y="0"/>
            <a:chExt cx="20556451" cy="3914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56420" cy="3914153"/>
            </a:xfrm>
            <a:custGeom>
              <a:avLst/>
              <a:gdLst/>
              <a:ahLst/>
              <a:cxnLst/>
              <a:rect l="l" t="t" r="r" b="b"/>
              <a:pathLst>
                <a:path w="20556420" h="3914153">
                  <a:moveTo>
                    <a:pt x="0" y="3914153"/>
                  </a:moveTo>
                  <a:lnTo>
                    <a:pt x="4584098" y="0"/>
                  </a:lnTo>
                  <a:lnTo>
                    <a:pt x="20556420" y="0"/>
                  </a:lnTo>
                  <a:lnTo>
                    <a:pt x="15972321" y="3914153"/>
                  </a:lnTo>
                  <a:close/>
                </a:path>
              </a:pathLst>
            </a:custGeom>
            <a:solidFill>
              <a:srgbClr val="0E4E7B">
                <a:alpha val="85098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 flipV="1">
            <a:off x="-1034629" y="4486887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-1440409" y="5116685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08627" y="2131639"/>
            <a:ext cx="2136346" cy="3051923"/>
          </a:xfrm>
          <a:custGeom>
            <a:avLst/>
            <a:gdLst/>
            <a:ahLst/>
            <a:cxnLst/>
            <a:rect l="l" t="t" r="r" b="b"/>
            <a:pathLst>
              <a:path w="2136346" h="3051923">
                <a:moveTo>
                  <a:pt x="0" y="0"/>
                </a:moveTo>
                <a:lnTo>
                  <a:pt x="2136346" y="0"/>
                </a:lnTo>
                <a:lnTo>
                  <a:pt x="2136346" y="3051922"/>
                </a:lnTo>
                <a:lnTo>
                  <a:pt x="0" y="3051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31165" y="1515808"/>
            <a:ext cx="8506212" cy="538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6"/>
              </a:lnSpc>
            </a:pPr>
            <a:r>
              <a:rPr lang="en-US" sz="2804">
                <a:solidFill>
                  <a:srgbClr val="0E4E7B"/>
                </a:solidFill>
                <a:latin typeface="Arial Bold"/>
              </a:rPr>
              <a:t>Appel de projets en jeu pathologique (2024-2025)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6886" y="5556165"/>
            <a:ext cx="6669231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5"/>
              </a:lnSpc>
            </a:pPr>
            <a:r>
              <a:rPr lang="en-US" sz="1329">
                <a:solidFill>
                  <a:srgbClr val="FFFFFF"/>
                </a:solidFill>
                <a:latin typeface="Arial"/>
              </a:rPr>
              <a:t>Par William Provost, T.S.</a:t>
            </a:r>
          </a:p>
          <a:p>
            <a:pPr>
              <a:lnSpc>
                <a:spcPts val="1595"/>
              </a:lnSpc>
            </a:pPr>
            <a:endParaRPr lang="en-US" sz="1329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590"/>
              </a:lnSpc>
            </a:pPr>
            <a:r>
              <a:rPr lang="en-US" sz="1325">
                <a:solidFill>
                  <a:srgbClr val="FFFFFF"/>
                </a:solidFill>
                <a:latin typeface="Arial"/>
              </a:rPr>
              <a:t>Agent de planification, de programmation et de recherche </a:t>
            </a:r>
          </a:p>
          <a:p>
            <a:pPr>
              <a:lnSpc>
                <a:spcPts val="1590"/>
              </a:lnSpc>
            </a:pPr>
            <a:endParaRPr lang="en-US" sz="1325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590"/>
              </a:lnSpc>
            </a:pPr>
            <a:r>
              <a:rPr lang="en-US" sz="1325">
                <a:solidFill>
                  <a:srgbClr val="FFFFFF"/>
                </a:solidFill>
                <a:latin typeface="Arial"/>
              </a:rPr>
              <a:t>Direction des programmes santé mentale, dépendance et services psychosociaux généraux adulte</a:t>
            </a:r>
          </a:p>
          <a:p>
            <a:pPr>
              <a:lnSpc>
                <a:spcPts val="1590"/>
              </a:lnSpc>
            </a:pPr>
            <a:endParaRPr lang="en-US" sz="1325">
              <a:solidFill>
                <a:srgbClr val="FFFFFF"/>
              </a:solidFill>
              <a:latin typeface="Arial"/>
            </a:endParaRPr>
          </a:p>
          <a:p>
            <a:pPr algn="l">
              <a:lnSpc>
                <a:spcPts val="1590"/>
              </a:lnSpc>
            </a:pPr>
            <a:r>
              <a:rPr lang="en-US" sz="1325">
                <a:solidFill>
                  <a:srgbClr val="FFFFFF"/>
                </a:solidFill>
                <a:latin typeface="Arial"/>
              </a:rPr>
              <a:t>2024-04-08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753440" y="2136690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2155423" y="2767104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553" y="4482862"/>
            <a:ext cx="3216259" cy="2420235"/>
          </a:xfrm>
          <a:custGeom>
            <a:avLst/>
            <a:gdLst/>
            <a:ahLst/>
            <a:cxnLst/>
            <a:rect l="l" t="t" r="r" b="b"/>
            <a:pathLst>
              <a:path w="3216259" h="2420235">
                <a:moveTo>
                  <a:pt x="0" y="0"/>
                </a:moveTo>
                <a:lnTo>
                  <a:pt x="3216260" y="0"/>
                </a:lnTo>
                <a:lnTo>
                  <a:pt x="3216260" y="2420235"/>
                </a:lnTo>
                <a:lnTo>
                  <a:pt x="0" y="2420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7191" y="1633594"/>
            <a:ext cx="8971733" cy="4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0E4E7B"/>
                </a:solidFill>
                <a:latin typeface="Arial Bold"/>
              </a:rPr>
              <a:t>Plan d’action interministériel en dépendance (2018-2028)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3025" y="2462197"/>
            <a:ext cx="8485898" cy="157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1821">
                <a:solidFill>
                  <a:srgbClr val="F15A22"/>
                </a:solidFill>
                <a:latin typeface="Roboto Bold"/>
              </a:rPr>
              <a:t>Orientation 1 :</a:t>
            </a:r>
            <a:r>
              <a:rPr lang="en-US" sz="1821">
                <a:solidFill>
                  <a:srgbClr val="0E4E7B"/>
                </a:solidFill>
                <a:latin typeface="Roboto Bold"/>
              </a:rPr>
              <a:t> </a:t>
            </a:r>
            <a:r>
              <a:rPr lang="en-US" sz="1821">
                <a:solidFill>
                  <a:srgbClr val="000000"/>
                </a:solidFill>
                <a:latin typeface="Roboto"/>
              </a:rPr>
              <a:t>Le développement des capacités des personnes à faire des choix éclairés en matière de jeux de hasard et d’argent et à en gérer les risques; </a:t>
            </a:r>
          </a:p>
          <a:p>
            <a:pPr algn="ctr">
              <a:lnSpc>
                <a:spcPts val="2549"/>
              </a:lnSpc>
            </a:pPr>
            <a:endParaRPr lang="en-US" sz="1821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2549"/>
              </a:lnSpc>
              <a:spcBef>
                <a:spcPct val="0"/>
              </a:spcBef>
            </a:pPr>
            <a:r>
              <a:rPr lang="en-US" sz="1821">
                <a:solidFill>
                  <a:srgbClr val="F15A22"/>
                </a:solidFill>
                <a:latin typeface="Roboto Bold"/>
              </a:rPr>
              <a:t>Orientation 2 :</a:t>
            </a:r>
            <a:r>
              <a:rPr lang="en-US" sz="1821">
                <a:solidFill>
                  <a:srgbClr val="0E4E7B"/>
                </a:solidFill>
                <a:latin typeface="Roboto Bold"/>
              </a:rPr>
              <a:t> </a:t>
            </a:r>
            <a:r>
              <a:rPr lang="en-US" sz="1821">
                <a:solidFill>
                  <a:srgbClr val="000000"/>
                </a:solidFill>
                <a:latin typeface="Roboto"/>
              </a:rPr>
              <a:t>La création d’environnements favorables à une saine gestion de la pratique de jeux de hasard et d’argent et à la réduction des méfaits associés;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07193" y="4368559"/>
            <a:ext cx="5763957" cy="157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49"/>
              </a:lnSpc>
              <a:spcBef>
                <a:spcPct val="0"/>
              </a:spcBef>
            </a:pPr>
            <a:r>
              <a:rPr lang="en-US" sz="1821">
                <a:solidFill>
                  <a:srgbClr val="F15A22"/>
                </a:solidFill>
                <a:latin typeface="Roboto Bold"/>
              </a:rPr>
              <a:t>Orientation 4 :</a:t>
            </a:r>
            <a:r>
              <a:rPr lang="en-US" sz="1821">
                <a:solidFill>
                  <a:srgbClr val="0E4E7B"/>
                </a:solidFill>
                <a:latin typeface="Roboto Bold"/>
              </a:rPr>
              <a:t> </a:t>
            </a:r>
            <a:r>
              <a:rPr lang="en-US" sz="1821">
                <a:solidFill>
                  <a:srgbClr val="000000"/>
                </a:solidFill>
                <a:latin typeface="Roboto"/>
              </a:rPr>
              <a:t>Une offre de services accessible, de qualité et continus aux jeunes et aux adultes qui présentent des comportements à risque, qui répondent aux critères d’un trouble lié aux jeux de hasard et d’argent ainsi qu’à leur entourage;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4640" y="6825827"/>
            <a:ext cx="2092960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7"/>
              </a:lnSpc>
            </a:pPr>
            <a:r>
              <a:rPr lang="en-US" sz="1173" spc="-46">
                <a:solidFill>
                  <a:srgbClr val="000000"/>
                </a:solidFill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753440" y="2136690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2155423" y="2767104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12346" y="3287136"/>
            <a:ext cx="3016577" cy="2926080"/>
          </a:xfrm>
          <a:custGeom>
            <a:avLst/>
            <a:gdLst/>
            <a:ahLst/>
            <a:cxnLst/>
            <a:rect l="l" t="t" r="r" b="b"/>
            <a:pathLst>
              <a:path w="3016577" h="2926080">
                <a:moveTo>
                  <a:pt x="0" y="0"/>
                </a:moveTo>
                <a:lnTo>
                  <a:pt x="3016578" y="0"/>
                </a:lnTo>
                <a:lnTo>
                  <a:pt x="3016578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7191" y="1633594"/>
            <a:ext cx="8971733" cy="4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0E4E7B"/>
                </a:solidFill>
                <a:latin typeface="Arial Bold"/>
              </a:rPr>
              <a:t>Plan d’action interministériel en dépendance (2018-2028)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682" y="3589708"/>
            <a:ext cx="5871201" cy="314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48"/>
              </a:lnSpc>
            </a:pPr>
            <a:r>
              <a:rPr lang="en-US" sz="1820">
                <a:solidFill>
                  <a:srgbClr val="F15A22"/>
                </a:solidFill>
                <a:latin typeface="Roboto Bold"/>
              </a:rPr>
              <a:t>Orientation 6 : </a:t>
            </a:r>
            <a:r>
              <a:rPr lang="en-US" sz="1820">
                <a:solidFill>
                  <a:srgbClr val="000000"/>
                </a:solidFill>
                <a:latin typeface="Roboto"/>
              </a:rPr>
              <a:t>Le développement et le soutien de l’expertise clinique des intervenants qui travaillent auprès des personnes qui présentent des comportements à risque ou qui répondent aux critères d’un trouble lié aux jeux de hasard et d’argent;</a:t>
            </a:r>
          </a:p>
          <a:p>
            <a:pPr algn="just">
              <a:lnSpc>
                <a:spcPts val="2548"/>
              </a:lnSpc>
            </a:pPr>
            <a:endParaRPr lang="en-US" sz="182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ts val="2548"/>
              </a:lnSpc>
              <a:spcBef>
                <a:spcPct val="0"/>
              </a:spcBef>
            </a:pPr>
            <a:r>
              <a:rPr lang="en-US" sz="1820">
                <a:solidFill>
                  <a:srgbClr val="F15A22"/>
                </a:solidFill>
                <a:latin typeface="Roboto Bold"/>
              </a:rPr>
              <a:t>Orientation 7 : </a:t>
            </a:r>
            <a:r>
              <a:rPr lang="en-US" sz="1820">
                <a:solidFill>
                  <a:srgbClr val="000000"/>
                </a:solidFill>
                <a:latin typeface="Roboto"/>
              </a:rPr>
              <a:t>La prévention, la réduction et le traitement des conséquences liées à la pratique de jeux de hasard et d’argent de manière à respecter les réalités des communautés des Premières Nations et des Inuits.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7555" y="2271106"/>
            <a:ext cx="7849665" cy="944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48"/>
              </a:lnSpc>
            </a:pPr>
            <a:r>
              <a:rPr lang="en-US" sz="1820">
                <a:solidFill>
                  <a:srgbClr val="F15A22"/>
                </a:solidFill>
                <a:latin typeface="Roboto Bold"/>
              </a:rPr>
              <a:t>Orientation 5 : </a:t>
            </a:r>
            <a:r>
              <a:rPr lang="en-US" sz="1820">
                <a:solidFill>
                  <a:srgbClr val="000000"/>
                </a:solidFill>
                <a:latin typeface="Roboto"/>
                <a:ea typeface="Roboto"/>
              </a:rPr>
              <a:t>L’in﻿novation, le développement et le transfert des connaissances relatives à la pratique de jeux de hasard et d’argent et aux phénomènes qui y sont associés;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4640" y="6825827"/>
            <a:ext cx="2092960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7"/>
              </a:lnSpc>
            </a:pPr>
            <a:r>
              <a:rPr lang="en-US" sz="1173" spc="-46">
                <a:solidFill>
                  <a:srgbClr val="000000"/>
                </a:solidFill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753440" y="2136690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2155423" y="2767104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64771" y="1255223"/>
            <a:ext cx="1332485" cy="1332485"/>
          </a:xfrm>
          <a:custGeom>
            <a:avLst/>
            <a:gdLst/>
            <a:ahLst/>
            <a:cxnLst/>
            <a:rect l="l" t="t" r="r" b="b"/>
            <a:pathLst>
              <a:path w="1332485" h="1332485">
                <a:moveTo>
                  <a:pt x="0" y="0"/>
                </a:moveTo>
                <a:lnTo>
                  <a:pt x="1332485" y="0"/>
                </a:lnTo>
                <a:lnTo>
                  <a:pt x="1332485" y="1332486"/>
                </a:lnTo>
                <a:lnTo>
                  <a:pt x="0" y="1332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2598" y="1621172"/>
            <a:ext cx="3701370" cy="4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0E4E7B"/>
                </a:solidFill>
                <a:latin typeface="Arial Bold"/>
              </a:rPr>
              <a:t>Le protocole d’entente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2415" y="2810383"/>
            <a:ext cx="7849665" cy="377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2939" lvl="1" indent="-196469" algn="just">
              <a:lnSpc>
                <a:spcPts val="2548"/>
              </a:lnSpc>
              <a:buFont typeface="Arial"/>
              <a:buChar char="•"/>
            </a:pPr>
            <a:r>
              <a:rPr lang="en-US" sz="1820">
                <a:solidFill>
                  <a:srgbClr val="000000"/>
                </a:solidFill>
                <a:latin typeface="Roboto"/>
              </a:rPr>
              <a:t>Le projet est d’une durée de 10 mois, soit du 1er juin 2024 au 31 mars 2025. Les dépenses sont donc admissibles à compter du 1er juin 2024.</a:t>
            </a:r>
          </a:p>
          <a:p>
            <a:pPr algn="just">
              <a:lnSpc>
                <a:spcPts val="2548"/>
              </a:lnSpc>
            </a:pPr>
            <a:endParaRPr lang="en-US" sz="1820">
              <a:solidFill>
                <a:srgbClr val="000000"/>
              </a:solidFill>
              <a:latin typeface="Roboto"/>
            </a:endParaRPr>
          </a:p>
          <a:p>
            <a:pPr marL="392939" lvl="1" indent="-196469" algn="just">
              <a:lnSpc>
                <a:spcPts val="2548"/>
              </a:lnSpc>
              <a:buFont typeface="Arial"/>
              <a:buChar char="•"/>
            </a:pPr>
            <a:r>
              <a:rPr lang="en-US" sz="1820">
                <a:solidFill>
                  <a:srgbClr val="000000"/>
                </a:solidFill>
                <a:latin typeface="Roboto"/>
              </a:rPr>
              <a:t>Une reddition de comptes est attendue au plus tard le 15 mai 2025 à partir du gabarit proposé. </a:t>
            </a:r>
          </a:p>
          <a:p>
            <a:pPr algn="just">
              <a:lnSpc>
                <a:spcPts val="2548"/>
              </a:lnSpc>
            </a:pPr>
            <a:endParaRPr lang="en-US" sz="1820">
              <a:solidFill>
                <a:srgbClr val="000000"/>
              </a:solidFill>
              <a:latin typeface="Roboto"/>
            </a:endParaRPr>
          </a:p>
          <a:p>
            <a:pPr marL="392939" lvl="1" indent="-196469" algn="just">
              <a:lnSpc>
                <a:spcPts val="2548"/>
              </a:lnSpc>
              <a:buFont typeface="Arial"/>
              <a:buChar char="•"/>
            </a:pPr>
            <a:r>
              <a:rPr lang="en-US" sz="1820">
                <a:solidFill>
                  <a:srgbClr val="000000"/>
                </a:solidFill>
                <a:latin typeface="Roboto"/>
              </a:rPr>
              <a:t>Nous vous invitons à porter une attention particulière au point 3.2.5, qui mentionne votre responsabilité à faire </a:t>
            </a:r>
            <a:r>
              <a:rPr lang="en-US" sz="1820">
                <a:solidFill>
                  <a:srgbClr val="000000"/>
                </a:solidFill>
                <a:latin typeface="Roboto Bold"/>
              </a:rPr>
              <a:t>préalablement approuver tous les outils cliniques et/ou méthodologiques développés</a:t>
            </a:r>
            <a:r>
              <a:rPr lang="en-US" sz="1820">
                <a:solidFill>
                  <a:srgbClr val="000000"/>
                </a:solidFill>
                <a:latin typeface="Roboto"/>
              </a:rPr>
              <a:t> dans le cadre de votre projet par le CISSS des Laurentides, et ce, </a:t>
            </a:r>
            <a:r>
              <a:rPr lang="en-US" sz="1820">
                <a:solidFill>
                  <a:srgbClr val="000000"/>
                </a:solidFill>
                <a:latin typeface="Roboto Bold"/>
              </a:rPr>
              <a:t>avant</a:t>
            </a:r>
            <a:r>
              <a:rPr lang="en-US" sz="1820">
                <a:solidFill>
                  <a:srgbClr val="000000"/>
                </a:solidFill>
                <a:latin typeface="Roboto"/>
              </a:rPr>
              <a:t> leur diffusion. Les outils doivent d’ailleurs faire mention de l’implication financière du CISSS des Laurentides.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640" y="6825827"/>
            <a:ext cx="2092960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7"/>
              </a:lnSpc>
            </a:pPr>
            <a:r>
              <a:rPr lang="en-US" sz="1173" spc="-46">
                <a:solidFill>
                  <a:srgbClr val="000000"/>
                </a:solidFill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753440" y="2136690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2155423" y="2767104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21811" y="2581882"/>
            <a:ext cx="5600269" cy="350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2176" lvl="1" indent="-196088" algn="just">
              <a:lnSpc>
                <a:spcPts val="2543"/>
              </a:lnSpc>
              <a:buAutoNum type="arabicPeriod"/>
            </a:pPr>
            <a:r>
              <a:rPr lang="en-US" sz="1816" dirty="0" err="1">
                <a:solidFill>
                  <a:srgbClr val="000000"/>
                </a:solidFill>
                <a:latin typeface="Roboto"/>
              </a:rPr>
              <a:t>Compléter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le document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nommé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16" dirty="0" err="1">
                <a:solidFill>
                  <a:srgbClr val="0E4E7B"/>
                </a:solidFill>
                <a:latin typeface="Roboto Bold Italics"/>
              </a:rPr>
              <a:t>Formulaire</a:t>
            </a:r>
            <a:r>
              <a:rPr lang="en-US" sz="1816" dirty="0">
                <a:solidFill>
                  <a:srgbClr val="0E4E7B"/>
                </a:solidFill>
                <a:latin typeface="Roboto Bold Italics"/>
              </a:rPr>
              <a:t> </a:t>
            </a:r>
            <a:r>
              <a:rPr lang="en-US" sz="1816" dirty="0" err="1">
                <a:solidFill>
                  <a:srgbClr val="0E4E7B"/>
                </a:solidFill>
                <a:latin typeface="Roboto Bold Italics"/>
              </a:rPr>
              <a:t>d’appel</a:t>
            </a:r>
            <a:r>
              <a:rPr lang="en-US" sz="1816" dirty="0">
                <a:solidFill>
                  <a:srgbClr val="0E4E7B"/>
                </a:solidFill>
                <a:latin typeface="Roboto Bold Italics"/>
              </a:rPr>
              <a:t> de </a:t>
            </a:r>
            <a:r>
              <a:rPr lang="en-US" sz="1816" dirty="0" err="1">
                <a:solidFill>
                  <a:srgbClr val="0E4E7B"/>
                </a:solidFill>
                <a:latin typeface="Roboto Bold Italics"/>
              </a:rPr>
              <a:t>projets</a:t>
            </a:r>
            <a:r>
              <a:rPr lang="en-US" sz="1816" dirty="0">
                <a:solidFill>
                  <a:srgbClr val="000000"/>
                </a:solidFill>
                <a:latin typeface="Roboto Italics"/>
              </a:rPr>
              <a:t>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en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format Word</a:t>
            </a:r>
            <a:r>
              <a:rPr lang="en-US" sz="1816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92176" lvl="1" indent="-196088" algn="just">
              <a:lnSpc>
                <a:spcPts val="2543"/>
              </a:lnSpc>
              <a:buAutoNum type="arabicPeriod"/>
            </a:pPr>
            <a:endParaRPr lang="en-US" sz="1816" dirty="0">
              <a:solidFill>
                <a:srgbClr val="000000"/>
              </a:solidFill>
              <a:latin typeface="Roboto"/>
            </a:endParaRPr>
          </a:p>
          <a:p>
            <a:pPr marL="392176" lvl="1" indent="-196088" algn="just">
              <a:lnSpc>
                <a:spcPts val="2543"/>
              </a:lnSpc>
              <a:buAutoNum type="arabicPeriod"/>
            </a:pPr>
            <a:r>
              <a:rPr lang="en-US" sz="1816" dirty="0" err="1">
                <a:solidFill>
                  <a:srgbClr val="000000"/>
                </a:solidFill>
                <a:latin typeface="Roboto"/>
              </a:rPr>
              <a:t>Transmettre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le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formulaire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complété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et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en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format PDF par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courriel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à </a:t>
            </a:r>
            <a:r>
              <a:rPr lang="en-US" sz="1816" u="sng" dirty="0">
                <a:solidFill>
                  <a:srgbClr val="2715F4"/>
                </a:solidFill>
                <a:latin typeface="Roboto"/>
              </a:rPr>
              <a:t>william.provost.cissslau@ssss.gouv.qc.ca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avant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le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le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1er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mai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2024, à 23h59. </a:t>
            </a:r>
          </a:p>
          <a:p>
            <a:pPr algn="just">
              <a:lnSpc>
                <a:spcPts val="2543"/>
              </a:lnSpc>
            </a:pPr>
            <a:endParaRPr lang="en-US" sz="1816" dirty="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ts val="2543"/>
              </a:lnSpc>
            </a:pPr>
            <a:r>
              <a:rPr lang="en-US" sz="1816" dirty="0">
                <a:solidFill>
                  <a:srgbClr val="000000"/>
                </a:solidFill>
                <a:latin typeface="Roboto"/>
              </a:rPr>
              <a:t>La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sélection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des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projets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sera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annoncée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dans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les 30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jours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ouvrables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suivant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la date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d’échéance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de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réception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 des </a:t>
            </a:r>
            <a:r>
              <a:rPr lang="en-US" sz="1816" dirty="0" err="1">
                <a:solidFill>
                  <a:srgbClr val="000000"/>
                </a:solidFill>
                <a:latin typeface="Roboto"/>
              </a:rPr>
              <a:t>projets</a:t>
            </a:r>
            <a:r>
              <a:rPr lang="en-US" sz="1816" dirty="0">
                <a:solidFill>
                  <a:srgbClr val="000000"/>
                </a:solidFill>
                <a:latin typeface="Roboto"/>
              </a:rPr>
              <a:t>. </a:t>
            </a:r>
          </a:p>
        </p:txBody>
      </p:sp>
      <p:sp>
        <p:nvSpPr>
          <p:cNvPr id="7" name="Freeform 7"/>
          <p:cNvSpPr/>
          <p:nvPr/>
        </p:nvSpPr>
        <p:spPr>
          <a:xfrm>
            <a:off x="1048777" y="3147125"/>
            <a:ext cx="2055777" cy="2055777"/>
          </a:xfrm>
          <a:custGeom>
            <a:avLst/>
            <a:gdLst/>
            <a:ahLst/>
            <a:cxnLst/>
            <a:rect l="l" t="t" r="r" b="b"/>
            <a:pathLst>
              <a:path w="2055777" h="2055777">
                <a:moveTo>
                  <a:pt x="0" y="0"/>
                </a:moveTo>
                <a:lnTo>
                  <a:pt x="2055777" y="0"/>
                </a:lnTo>
                <a:lnTo>
                  <a:pt x="2055777" y="2055778"/>
                </a:lnTo>
                <a:lnTo>
                  <a:pt x="0" y="205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42598" y="1621172"/>
            <a:ext cx="3701370" cy="4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0E4E7B"/>
                </a:solidFill>
                <a:latin typeface="Arial Bold"/>
              </a:rPr>
              <a:t>L’appel de projets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640" y="6825827"/>
            <a:ext cx="2092960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7"/>
              </a:lnSpc>
            </a:pPr>
            <a:r>
              <a:rPr lang="en-US" sz="1173" spc="-46">
                <a:solidFill>
                  <a:srgbClr val="000000"/>
                </a:solidFill>
                <a:latin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753440" y="2136690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2155423" y="2767104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29746" y="3175409"/>
            <a:ext cx="4689563" cy="304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Roboto"/>
              </a:rPr>
              <a:t>L’appréciation de la pertinence clinique (meilleures pratiques/données probantes); </a:t>
            </a:r>
          </a:p>
          <a:p>
            <a:pPr algn="just"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Roboto"/>
            </a:endParaRP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Roboto"/>
              </a:rPr>
              <a:t>Le volume d'usagers visés par le projet; </a:t>
            </a:r>
          </a:p>
          <a:p>
            <a:pPr algn="just"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Roboto"/>
            </a:endParaRP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Roboto"/>
              </a:rPr>
              <a:t>Le caractère ponctuel du projet; </a:t>
            </a:r>
          </a:p>
          <a:p>
            <a:pPr algn="just"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Roboto"/>
            </a:endParaRP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Roboto"/>
              </a:rPr>
              <a:t>L’appréciation globale du projet; </a:t>
            </a:r>
          </a:p>
          <a:p>
            <a:pPr algn="just"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Roboto"/>
            </a:endParaRP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Roboto"/>
              </a:rPr>
              <a:t>Le souci d’offrir des services couvrant l’ensemble de la région des Laurentides. </a:t>
            </a:r>
          </a:p>
        </p:txBody>
      </p:sp>
      <p:sp>
        <p:nvSpPr>
          <p:cNvPr id="7" name="Freeform 7"/>
          <p:cNvSpPr/>
          <p:nvPr/>
        </p:nvSpPr>
        <p:spPr>
          <a:xfrm>
            <a:off x="6720707" y="3419363"/>
            <a:ext cx="2391707" cy="2449607"/>
          </a:xfrm>
          <a:custGeom>
            <a:avLst/>
            <a:gdLst/>
            <a:ahLst/>
            <a:cxnLst/>
            <a:rect l="l" t="t" r="r" b="b"/>
            <a:pathLst>
              <a:path w="2391707" h="2449607">
                <a:moveTo>
                  <a:pt x="0" y="0"/>
                </a:moveTo>
                <a:lnTo>
                  <a:pt x="2391707" y="0"/>
                </a:lnTo>
                <a:lnTo>
                  <a:pt x="2391707" y="2449607"/>
                </a:lnTo>
                <a:lnTo>
                  <a:pt x="0" y="2449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42598" y="1621172"/>
            <a:ext cx="6473963" cy="4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0E4E7B"/>
                </a:solidFill>
                <a:latin typeface="Arial Bold"/>
              </a:rPr>
              <a:t>Les critères d’analyse et de sélection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640" y="6825827"/>
            <a:ext cx="2092960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7"/>
              </a:lnSpc>
            </a:pPr>
            <a:r>
              <a:rPr lang="en-US" sz="1173" spc="-46">
                <a:solidFill>
                  <a:srgbClr val="000000"/>
                </a:solidFill>
                <a:latin typeface="Open San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9746" y="2463574"/>
            <a:ext cx="7669816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Roboto"/>
              </a:rPr>
              <a:t>La cohérence du projet en lien avec les mesures du </a:t>
            </a:r>
            <a:r>
              <a:rPr lang="en-US" sz="1599">
                <a:solidFill>
                  <a:srgbClr val="0E4E7B"/>
                </a:solidFill>
                <a:latin typeface="Roboto Bold"/>
              </a:rPr>
              <a:t>Plan d'action interministériel en dépendance 2018-2028</a:t>
            </a:r>
            <a:r>
              <a:rPr lang="en-US" sz="1599">
                <a:solidFill>
                  <a:srgbClr val="000000"/>
                </a:solidFill>
                <a:latin typeface="Roboto"/>
              </a:rPr>
              <a:t>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753440" y="2136690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2155423" y="2767104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hlinkClick r:id="rId4" tooltip="https://www.santelaurentides.gouv.qc.ca/espace-employes-et-partenaires/espace-partenaires/relations-a-la-communaute-et-organisation-communautaire/appel-de-projets/"/>
          </p:cNvPr>
          <p:cNvSpPr/>
          <p:nvPr/>
        </p:nvSpPr>
        <p:spPr>
          <a:xfrm>
            <a:off x="3566651" y="3440027"/>
            <a:ext cx="2620298" cy="2620298"/>
          </a:xfrm>
          <a:custGeom>
            <a:avLst/>
            <a:gdLst/>
            <a:ahLst/>
            <a:cxnLst/>
            <a:rect l="l" t="t" r="r" b="b"/>
            <a:pathLst>
              <a:path w="2620298" h="2620298">
                <a:moveTo>
                  <a:pt x="0" y="0"/>
                </a:moveTo>
                <a:lnTo>
                  <a:pt x="2620298" y="0"/>
                </a:lnTo>
                <a:lnTo>
                  <a:pt x="2620298" y="2620298"/>
                </a:lnTo>
                <a:lnTo>
                  <a:pt x="0" y="26202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2598" y="2339210"/>
            <a:ext cx="7579482" cy="63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48"/>
              </a:lnSpc>
            </a:pPr>
            <a:r>
              <a:rPr lang="en-US" sz="1820" dirty="0" err="1">
                <a:solidFill>
                  <a:srgbClr val="000000"/>
                </a:solidFill>
                <a:latin typeface="Roboto"/>
              </a:rPr>
              <a:t>L’ensemble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des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formulaires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liés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au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présent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appel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de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projets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sont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disponibles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sur le </a:t>
            </a:r>
            <a:r>
              <a:rPr lang="en-US" sz="1820" dirty="0">
                <a:solidFill>
                  <a:srgbClr val="000000"/>
                </a:solidFill>
                <a:latin typeface="Roboto"/>
                <a:hlinkClick r:id="rId4"/>
              </a:rPr>
              <a:t>site internet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 du CISSS des </a:t>
            </a:r>
            <a:r>
              <a:rPr lang="en-US" sz="1820" dirty="0" err="1">
                <a:solidFill>
                  <a:srgbClr val="000000"/>
                </a:solidFill>
                <a:latin typeface="Roboto"/>
              </a:rPr>
              <a:t>Laurentides</a:t>
            </a:r>
            <a:r>
              <a:rPr lang="en-US" sz="1820" dirty="0">
                <a:solidFill>
                  <a:srgbClr val="000000"/>
                </a:solidFill>
                <a:latin typeface="Roboto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2598" y="1621172"/>
            <a:ext cx="6473963" cy="4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0E4E7B"/>
                </a:solidFill>
                <a:latin typeface="Arial Bold"/>
              </a:rPr>
              <a:t>Formulaires liés à l’appel de projets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640" y="6825827"/>
            <a:ext cx="2092960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7"/>
              </a:lnSpc>
            </a:pPr>
            <a:r>
              <a:rPr lang="en-US" sz="1173" spc="-46">
                <a:solidFill>
                  <a:srgbClr val="000000"/>
                </a:solidFill>
                <a:latin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753440" y="2136690"/>
            <a:ext cx="3100995" cy="2613486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2155423" y="2767104"/>
            <a:ext cx="2880818" cy="2418740"/>
          </a:xfrm>
          <a:prstGeom prst="line">
            <a:avLst/>
          </a:prstGeom>
          <a:ln w="19050" cap="rnd">
            <a:solidFill>
              <a:srgbClr val="63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27364" y="0"/>
            <a:ext cx="8626236" cy="1524202"/>
          </a:xfrm>
          <a:custGeom>
            <a:avLst/>
            <a:gdLst/>
            <a:ahLst/>
            <a:cxnLst/>
            <a:rect l="l" t="t" r="r" b="b"/>
            <a:pathLst>
              <a:path w="8626236" h="1524202">
                <a:moveTo>
                  <a:pt x="0" y="0"/>
                </a:moveTo>
                <a:lnTo>
                  <a:pt x="8626236" y="0"/>
                </a:lnTo>
                <a:lnTo>
                  <a:pt x="8626236" y="1524202"/>
                </a:lnTo>
                <a:lnTo>
                  <a:pt x="0" y="152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6" t="-2653" r="-112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31013" y="6492240"/>
            <a:ext cx="2723123" cy="821714"/>
          </a:xfrm>
          <a:custGeom>
            <a:avLst/>
            <a:gdLst/>
            <a:ahLst/>
            <a:cxnLst/>
            <a:rect l="l" t="t" r="r" b="b"/>
            <a:pathLst>
              <a:path w="2723123" h="821714">
                <a:moveTo>
                  <a:pt x="0" y="0"/>
                </a:moveTo>
                <a:lnTo>
                  <a:pt x="2723124" y="0"/>
                </a:lnTo>
                <a:lnTo>
                  <a:pt x="2723124" y="821714"/>
                </a:lnTo>
                <a:lnTo>
                  <a:pt x="0" y="82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15157" y="2246488"/>
            <a:ext cx="4737241" cy="4245752"/>
          </a:xfrm>
          <a:custGeom>
            <a:avLst/>
            <a:gdLst/>
            <a:ahLst/>
            <a:cxnLst/>
            <a:rect l="l" t="t" r="r" b="b"/>
            <a:pathLst>
              <a:path w="4737241" h="4245752">
                <a:moveTo>
                  <a:pt x="0" y="0"/>
                </a:moveTo>
                <a:lnTo>
                  <a:pt x="4737241" y="0"/>
                </a:lnTo>
                <a:lnTo>
                  <a:pt x="4737241" y="4245752"/>
                </a:lnTo>
                <a:lnTo>
                  <a:pt x="0" y="4245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2598" y="1621172"/>
            <a:ext cx="6473963" cy="4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0E4E7B"/>
                </a:solidFill>
                <a:latin typeface="Arial Bold"/>
              </a:rPr>
              <a:t>Période de questions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4640" y="6825827"/>
            <a:ext cx="2092960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7"/>
              </a:lnSpc>
            </a:pPr>
            <a:r>
              <a:rPr lang="en-US" sz="1173" spc="-46">
                <a:solidFill>
                  <a:srgbClr val="000000"/>
                </a:solidFill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533</Words>
  <Application>Microsoft Office PowerPoint</Application>
  <PresentationFormat>Personnalisé</PresentationFormat>
  <Paragraphs>51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Roboto</vt:lpstr>
      <vt:lpstr>Roboto Bold Italics</vt:lpstr>
      <vt:lpstr>Open Sans</vt:lpstr>
      <vt:lpstr>Arial Bold</vt:lpstr>
      <vt:lpstr>Arial</vt:lpstr>
      <vt:lpstr>Calibri</vt:lpstr>
      <vt:lpstr>Roboto Bold</vt:lpstr>
      <vt:lpstr>Roboto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d'information - Appel de projets_Jeu_24-25</dc:title>
  <dc:creator>Provost William</dc:creator>
  <cp:lastModifiedBy>Provost William</cp:lastModifiedBy>
  <cp:revision>2</cp:revision>
  <dcterms:created xsi:type="dcterms:W3CDTF">2006-08-16T00:00:00Z</dcterms:created>
  <dcterms:modified xsi:type="dcterms:W3CDTF">2024-04-01T12:14:58Z</dcterms:modified>
  <dc:identifier>DAGA1Bl4F_g</dc:identifier>
</cp:coreProperties>
</file>