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4"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87A1"/>
    <a:srgbClr val="17A7A5"/>
    <a:srgbClr val="FDB913"/>
    <a:srgbClr val="0E4E7B"/>
    <a:srgbClr val="F15A22"/>
    <a:srgbClr val="63BD59"/>
    <a:srgbClr val="9FD799"/>
    <a:srgbClr val="1FC2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0" d="100"/>
          <a:sy n="90" d="100"/>
        </p:scale>
        <p:origin x="-1596" y="-4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F7D94E-5E3A-4CD4-A6CA-E593522F74FC}" type="datetimeFigureOut">
              <a:rPr lang="fr-CA" smtClean="0"/>
              <a:t>2019-09-03</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4A1E58-0062-440E-BC4F-3BD0DBBD9D89}" type="slidenum">
              <a:rPr lang="fr-CA" smtClean="0"/>
              <a:t>‹N°›</a:t>
            </a:fld>
            <a:endParaRPr lang="fr-CA"/>
          </a:p>
        </p:txBody>
      </p:sp>
    </p:spTree>
    <p:extLst>
      <p:ext uri="{BB962C8B-B14F-4D97-AF65-F5344CB8AC3E}">
        <p14:creationId xmlns:p14="http://schemas.microsoft.com/office/powerpoint/2010/main" val="3081595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C’est un recensement de tous les médicaments que l’usager prend réellement à la maison.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inclut les médicaments prescrits ou de vente libre (tels le </a:t>
            </a:r>
            <a:r>
              <a:rPr lang="fr-CA" sz="1200" kern="1200" dirty="0" err="1">
                <a:solidFill>
                  <a:schemeClr val="tx1"/>
                </a:solidFill>
                <a:effectLst/>
                <a:latin typeface="+mn-lt"/>
                <a:ea typeface="+mn-ea"/>
                <a:cs typeface="+mn-cs"/>
              </a:rPr>
              <a:t>Tylenol</a:t>
            </a:r>
            <a:r>
              <a:rPr lang="fr-CA" sz="1200" kern="1200" dirty="0">
                <a:solidFill>
                  <a:schemeClr val="tx1"/>
                </a:solidFill>
                <a:effectLst/>
                <a:latin typeface="+mn-lt"/>
                <a:ea typeface="+mn-ea"/>
                <a:cs typeface="+mn-cs"/>
              </a:rPr>
              <a:t> et l’ibuprofène), les produits de santé naturels (tels que la mélatonine, les oméga-3, les </a:t>
            </a:r>
            <a:r>
              <a:rPr lang="fr-CA" sz="1200" kern="1200" dirty="0" err="1">
                <a:solidFill>
                  <a:schemeClr val="tx1"/>
                </a:solidFill>
                <a:effectLst/>
                <a:latin typeface="+mn-lt"/>
                <a:ea typeface="+mn-ea"/>
                <a:cs typeface="+mn-cs"/>
              </a:rPr>
              <a:t>multivitamines</a:t>
            </a:r>
            <a:r>
              <a:rPr lang="fr-CA" sz="1200" kern="1200" dirty="0">
                <a:solidFill>
                  <a:schemeClr val="tx1"/>
                </a:solidFill>
                <a:effectLst/>
                <a:latin typeface="+mn-lt"/>
                <a:ea typeface="+mn-ea"/>
                <a:cs typeface="+mn-cs"/>
              </a:rPr>
              <a:t>) et tout autre médicament que l’usager peut prendre (tels que les médicaments de recherche ou les échantillons).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On doit compléter le BCM en consultant au moins 2 sources d’information, dont une doit être le DSQ.  La deuxième source devrait être l’usager, la famille ou les aidants naturels.  Si ce n’est pas possible, on peut utiliser la liste de la pharmacie communautaire, les contenants de médicaments ou les piluliers.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2</a:t>
            </a:fld>
            <a:endParaRPr lang="fr-FR"/>
          </a:p>
        </p:txBody>
      </p:sp>
    </p:spTree>
    <p:extLst>
      <p:ext uri="{BB962C8B-B14F-4D97-AF65-F5344CB8AC3E}">
        <p14:creationId xmlns:p14="http://schemas.microsoft.com/office/powerpoint/2010/main" val="3363359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a:solidFill>
                  <a:schemeClr val="tx1"/>
                </a:solidFill>
                <a:effectLst/>
                <a:latin typeface="+mn-lt"/>
                <a:ea typeface="+mn-ea"/>
                <a:cs typeface="+mn-cs"/>
              </a:rPr>
              <a:t>Lorsque vous questionnez l’usager sur sa médication, il est important de poser des questions ouvertes et d’écrire ce qui est pris réellement.</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Ex. Comment prenez-vous ce médicament?  Et non pas demander : vous prenez bien le médicament une fois par jour ?</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Si sur la liste de la pharmacie c’est inscrit « bisoprolol 5mg die am », mais que l’usager répond «Je n’en prends que la moitié, car cela m’étourdit» alors vous devez l’inscrire sur le profil et inscrire la raison. On doit également identifier les médicaments qui sont cessés. Pour les crèmes et les PRN, c’est intéressant de regarder la date de renouvellement et de questionner l’usager s’il le prend encore.  Idéalement on mettra une fréquence approximative pour les PRN ex. Tylénol prn pour maux de tête, environ 1 fois par semaine.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11</a:t>
            </a:fld>
            <a:endParaRPr lang="fr-FR"/>
          </a:p>
        </p:txBody>
      </p:sp>
    </p:spTree>
    <p:extLst>
      <p:ext uri="{BB962C8B-B14F-4D97-AF65-F5344CB8AC3E}">
        <p14:creationId xmlns:p14="http://schemas.microsoft.com/office/powerpoint/2010/main" val="3166289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kern="1200">
                <a:solidFill>
                  <a:schemeClr val="tx1"/>
                </a:solidFill>
                <a:effectLst/>
                <a:latin typeface="+mn-lt"/>
                <a:ea typeface="+mn-ea"/>
                <a:cs typeface="+mn-cs"/>
              </a:rPr>
              <a:t>Si les deux sources d’information présentent des divergences, c’est important de trouver ce que prend réellement l’usager. On peut retourner voir l’usager si l’on est incertain ou faire venir le profil de la pharmacie communautaire et ensuite on va l’inscrire sur le profil DSQ avec les commentaires pertinents.</a:t>
            </a:r>
            <a:endParaRPr lang="en-CA" sz="1200" kern="120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pPr>
              <a:defRPr/>
            </a:pPr>
            <a:fld id="{7303F632-AF71-4222-AB61-517A3D328102}" type="slidenum">
              <a:rPr lang="fr-FR" smtClean="0"/>
              <a:pPr>
                <a:defRPr/>
              </a:pPr>
              <a:t>12</a:t>
            </a:fld>
            <a:endParaRPr lang="fr-FR"/>
          </a:p>
        </p:txBody>
      </p:sp>
    </p:spTree>
    <p:extLst>
      <p:ext uri="{BB962C8B-B14F-4D97-AF65-F5344CB8AC3E}">
        <p14:creationId xmlns:p14="http://schemas.microsoft.com/office/powerpoint/2010/main" val="435850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kern="1200">
                <a:solidFill>
                  <a:schemeClr val="tx1"/>
                </a:solidFill>
                <a:effectLst/>
                <a:latin typeface="+mn-lt"/>
                <a:ea typeface="+mn-ea"/>
                <a:cs typeface="+mn-cs"/>
              </a:rPr>
              <a:t>On doit questionner l’usager sur la prise de médicaments qui peuvent ne pas apparaitre sur la liste de médicaments actifs. Dans les 3 derniers mois, nous devons savoir s’il y a prise d’antibiotiques, de corticostéroïdes, d’immunosuppresseurs ou de chimio, des médicaments servis par une clinique spécialisée, des échantillons ou des médicaments de recherche.</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Les autres médicaments doivent aussi faire partie du questionnaire. On va questionner s’il prend des médicaments en vente libre ou sans prescription ou des produits de santé naturels. On peut les aider à s’orienter en donnant des exemples comme de la mélatonine, des oméga-3 ou des vitamines. Ceux-ci doivent être inscrits au bas ou au verso du profil DSQ.</a:t>
            </a:r>
            <a:endParaRPr lang="en-CA" sz="1200" kern="120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pPr>
              <a:defRPr/>
            </a:pPr>
            <a:fld id="{7303F632-AF71-4222-AB61-517A3D328102}" type="slidenum">
              <a:rPr lang="fr-FR" smtClean="0"/>
              <a:pPr>
                <a:defRPr/>
              </a:pPr>
              <a:t>13</a:t>
            </a:fld>
            <a:endParaRPr lang="fr-FR"/>
          </a:p>
        </p:txBody>
      </p:sp>
    </p:spTree>
    <p:extLst>
      <p:ext uri="{BB962C8B-B14F-4D97-AF65-F5344CB8AC3E}">
        <p14:creationId xmlns:p14="http://schemas.microsoft.com/office/powerpoint/2010/main" val="162167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a:solidFill>
                  <a:schemeClr val="tx1"/>
                </a:solidFill>
                <a:effectLst/>
                <a:latin typeface="+mn-lt"/>
                <a:ea typeface="+mn-ea"/>
                <a:cs typeface="+mn-cs"/>
              </a:rPr>
              <a:t>On doit vérifier s’il oublie ou s’il saute des doses. Si l’usager utilise un Dispill ou un pilulier, vous pouvez mettre un oui à côté des médicaments dans celui-ci tant que l’usager ne rapporte pas enlever certaines pilules. Malgré le pilulier, on doit valider la prise des médicaments hors-dispill, par exemple les timbres, les inhalateurs, les gouttes ophtalmiques et les PRN.</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Après cette étape vous avez terminé la section BCM, il ne vous reste qu’à signer, inscrire votre titre, votre permis ainsi que la date et l’heure.</a:t>
            </a:r>
            <a:endParaRPr lang="en-CA" sz="1200" kern="1200">
              <a:solidFill>
                <a:schemeClr val="tx1"/>
              </a:solidFill>
              <a:effectLst/>
              <a:latin typeface="+mn-lt"/>
              <a:ea typeface="+mn-ea"/>
              <a:cs typeface="+mn-cs"/>
            </a:endParaRPr>
          </a:p>
          <a:p>
            <a:endParaRPr lang="en-US"/>
          </a:p>
          <a:p>
            <a:r>
              <a:rPr lang="en-US"/>
              <a:t>Exemples de questions:</a:t>
            </a:r>
          </a:p>
          <a:p>
            <a:r>
              <a:rPr lang="en-US"/>
              <a:t>Vous arrive-t-il parfois d’oublier une dose d’un de vos médicaments?</a:t>
            </a:r>
          </a:p>
          <a:p>
            <a:r>
              <a:rPr lang="en-US"/>
              <a:t>Enlevez-vous parfois certains medicaments de votre pillulier?</a:t>
            </a:r>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14</a:t>
            </a:fld>
            <a:endParaRPr lang="fr-FR"/>
          </a:p>
        </p:txBody>
      </p:sp>
    </p:spTree>
    <p:extLst>
      <p:ext uri="{BB962C8B-B14F-4D97-AF65-F5344CB8AC3E}">
        <p14:creationId xmlns:p14="http://schemas.microsoft.com/office/powerpoint/2010/main" val="3954085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fr-CA" sz="1200" kern="1200">
                <a:solidFill>
                  <a:schemeClr val="tx1"/>
                </a:solidFill>
                <a:effectLst/>
                <a:latin typeface="+mn-lt"/>
                <a:ea typeface="+mn-ea"/>
                <a:cs typeface="+mn-cs"/>
              </a:rPr>
              <a:t>Lorsque le BCM est fait, il doit être mis au dossier pour que le prescripteur puisse régler les divergences. La personne effectuant le questionnaire doit se fier à son jugement clinique pour déterminer si les divergences peuvent attendre la prochaine visite du prescripteur ou si elle doit le contacter immédiatement.  Ex si un antidépresseur a été cessé depuis plusieurs mois, mais qu’il a été represcrit à l’urgence, il faudrait contacter le prescripteur avant que la prochaine dose ne soit administrée. </a:t>
            </a:r>
            <a:endParaRPr lang="en-CA" sz="1200" kern="1200">
              <a:solidFill>
                <a:schemeClr val="tx1"/>
              </a:solidFill>
              <a:effectLst/>
              <a:latin typeface="+mn-lt"/>
              <a:ea typeface="+mn-ea"/>
              <a:cs typeface="+mn-cs"/>
            </a:endParaRPr>
          </a:p>
          <a:p>
            <a:endParaRPr lang="fr-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Le prescripteur consulte le BCM lorsqu’il rédige une prescription. Il peut prescrire directement sur le profil DSQ avec les mentions « OUI / Modifié » tout en justifiant les modifications portées. Il documente les raisons de cessation s’il y a lieu et il spécifie la posologie désirée d’un médicament qu’il souhaite reprendre si celui-ci avait été cessé par l’usager.</a:t>
            </a:r>
          </a:p>
          <a:p>
            <a:endParaRPr lang="fr-CA"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15</a:t>
            </a:fld>
            <a:endParaRPr lang="fr-FR"/>
          </a:p>
        </p:txBody>
      </p:sp>
    </p:spTree>
    <p:extLst>
      <p:ext uri="{BB962C8B-B14F-4D97-AF65-F5344CB8AC3E}">
        <p14:creationId xmlns:p14="http://schemas.microsoft.com/office/powerpoint/2010/main" val="3189763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a:solidFill>
                  <a:schemeClr val="tx1"/>
                </a:solidFill>
                <a:effectLst/>
                <a:latin typeface="+mn-lt"/>
                <a:ea typeface="+mn-ea"/>
                <a:cs typeface="+mn-cs"/>
              </a:rPr>
              <a:t>Pour les usagers suivis en externe, le BCM sera normalement Proactif.  Donc lorsqu’il a sa première visite, on le questionne sur sa médication et la prescription sera faite par la suite avec la bonne information.</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Pour les usagers qui à l’urgence, </a:t>
            </a:r>
            <a:r>
              <a:rPr lang="en-CA" sz="1200" kern="1200">
                <a:solidFill>
                  <a:schemeClr val="tx1"/>
                </a:solidFill>
                <a:effectLst/>
                <a:latin typeface="+mn-lt"/>
                <a:ea typeface="+mn-ea"/>
                <a:cs typeface="+mn-cs"/>
              </a:rPr>
              <a:t>l</a:t>
            </a:r>
            <a:r>
              <a:rPr lang="fr-CA" sz="1200" kern="1200">
                <a:solidFill>
                  <a:schemeClr val="tx1"/>
                </a:solidFill>
                <a:effectLst/>
                <a:latin typeface="+mn-lt"/>
                <a:ea typeface="+mn-ea"/>
                <a:cs typeface="+mn-cs"/>
              </a:rPr>
              <a:t>e BCM peut être fait avant (Proactif) ou après la rédaction des ordonnances à l’admission (Rétrospectif).  Alors qu’un BCM proactif est à privilégier, lorsqu’il est rétrospectif, la personne désignée doit aviser le prescripteur des divergences. Après avoir été avisé, le prescripteur notera sa conduite face aux divergences notées.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16</a:t>
            </a:fld>
            <a:endParaRPr lang="fr-FR"/>
          </a:p>
        </p:txBody>
      </p:sp>
    </p:spTree>
    <p:extLst>
      <p:ext uri="{BB962C8B-B14F-4D97-AF65-F5344CB8AC3E}">
        <p14:creationId xmlns:p14="http://schemas.microsoft.com/office/powerpoint/2010/main" val="16763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L’OMS et l’institut canadien pour la sécurité des patients considèrent que c’est une méthode rentable pour éviter les erreurs liées aux médicaments. Le BCM permet d’assurer que la thérapie que vous allez administrer à l’usager est bien celle qu’il doit recevoir, et ce, dès son arrivée à l’urgence. Plusieurs études ont démontré que ce processus permet d’améliorer la qualité des soins, de diminuer les effets secondaires reliés aux médicaments et d’éviter les complications liées à un usage inapproprié des médicaments.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3</a:t>
            </a:fld>
            <a:endParaRPr lang="fr-FR" dirty="0"/>
          </a:p>
        </p:txBody>
      </p:sp>
    </p:spTree>
    <p:extLst>
      <p:ext uri="{BB962C8B-B14F-4D97-AF65-F5344CB8AC3E}">
        <p14:creationId xmlns:p14="http://schemas.microsoft.com/office/powerpoint/2010/main" val="1677144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fr-CA" sz="1200" kern="1200">
                <a:solidFill>
                  <a:schemeClr val="tx1"/>
                </a:solidFill>
                <a:effectLst/>
                <a:latin typeface="+mn-lt"/>
                <a:ea typeface="+mn-ea"/>
                <a:cs typeface="+mn-cs"/>
              </a:rPr>
              <a:t>L’objectif est de faire des BCM pour tous les usagers qui reçoivent des soins au CISSS des Laurentides. Selon l’état de santé actuel de l’usager, le questionnaire pourrait être fait immédiatement, ultérieurement ou avec la famille.</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4</a:t>
            </a:fld>
            <a:endParaRPr lang="fr-FR"/>
          </a:p>
        </p:txBody>
      </p:sp>
    </p:spTree>
    <p:extLst>
      <p:ext uri="{BB962C8B-B14F-4D97-AF65-F5344CB8AC3E}">
        <p14:creationId xmlns:p14="http://schemas.microsoft.com/office/powerpoint/2010/main" val="7162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a:solidFill>
                  <a:schemeClr val="tx1"/>
                </a:solidFill>
                <a:effectLst/>
                <a:latin typeface="+mn-lt"/>
                <a:ea typeface="+mn-ea"/>
                <a:cs typeface="+mn-cs"/>
              </a:rPr>
              <a:t>Parlons rapidement des intervenants dans le processus du BCM. D’abord, l’agente administrative ou la personne désignée doit imprimer le profil DSQ, vérifier le profil avec un double identifiant et inscrire « BCM » en haut à gauche. Selon la procédure du département, elle remettra alors le profil DSQ et l’autoquestionnaire à l’usager ou sa famille.</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Lorsque le profil de la pharmacie communautaire est nécessaire, elle remplit le formulaire de consentement et obtient l’accord et la signature de l’usager. Elle doit faxer ce formulaire de consentement signé à la pharmacie.  Ce profil est demandé en l’absence d’un profil DSQ, si l’usager est en CHSLD (DSQ ne sera pas à jour) si l’usager ou sa famille ne sont pas aptes à répondre ou si le professionnel le juge pertinent.</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5</a:t>
            </a:fld>
            <a:endParaRPr lang="fr-FR"/>
          </a:p>
        </p:txBody>
      </p:sp>
    </p:spTree>
    <p:extLst>
      <p:ext uri="{BB962C8B-B14F-4D97-AF65-F5344CB8AC3E}">
        <p14:creationId xmlns:p14="http://schemas.microsoft.com/office/powerpoint/2010/main" val="81822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Elle doit valider avec l’usager ou sa famille (s’il est dans l’incapacité de répondre) la prise réelle de sa médication grâce à l’</a:t>
            </a:r>
            <a:r>
              <a:rPr lang="fr-CA" sz="1200" kern="1200" dirty="0" err="1">
                <a:solidFill>
                  <a:schemeClr val="tx1"/>
                </a:solidFill>
                <a:effectLst/>
                <a:latin typeface="+mn-lt"/>
                <a:ea typeface="+mn-ea"/>
                <a:cs typeface="+mn-cs"/>
              </a:rPr>
              <a:t>autoquestionnaire</a:t>
            </a:r>
            <a:r>
              <a:rPr lang="fr-CA" sz="1200" kern="1200" dirty="0">
                <a:solidFill>
                  <a:schemeClr val="tx1"/>
                </a:solidFill>
                <a:effectLst/>
                <a:latin typeface="+mn-lt"/>
                <a:ea typeface="+mn-ea"/>
                <a:cs typeface="+mn-cs"/>
              </a:rPr>
              <a:t>.  Donc, à côté de chaque médicament elle doit valider les réponses du questionnaire rempli par l’usager ainsi que la raison de l’arrêt ou de la modification et tout autre commentaire pertinent ou le compléter elle-même. Elle doit également s’assurer que l’</a:t>
            </a:r>
            <a:r>
              <a:rPr lang="fr-CA" sz="1200" kern="1200" dirty="0" err="1">
                <a:solidFill>
                  <a:schemeClr val="tx1"/>
                </a:solidFill>
                <a:effectLst/>
                <a:latin typeface="+mn-lt"/>
                <a:ea typeface="+mn-ea"/>
                <a:cs typeface="+mn-cs"/>
              </a:rPr>
              <a:t>autoquestionnaire</a:t>
            </a:r>
            <a:r>
              <a:rPr lang="fr-CA" sz="1200" kern="1200" dirty="0">
                <a:solidFill>
                  <a:schemeClr val="tx1"/>
                </a:solidFill>
                <a:effectLst/>
                <a:latin typeface="+mn-lt"/>
                <a:ea typeface="+mn-ea"/>
                <a:cs typeface="+mn-cs"/>
              </a:rPr>
              <a:t> soit rempli et ensuite signer, mettre son titre et son # permis suivi de la date et l’heure au bas du profil DSQ.</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6</a:t>
            </a:fld>
            <a:endParaRPr lang="fr-FR"/>
          </a:p>
        </p:txBody>
      </p:sp>
    </p:spTree>
    <p:extLst>
      <p:ext uri="{BB962C8B-B14F-4D97-AF65-F5344CB8AC3E}">
        <p14:creationId xmlns:p14="http://schemas.microsoft.com/office/powerpoint/2010/main" val="1210926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fr-CA" sz="1200" kern="1200">
                <a:solidFill>
                  <a:schemeClr val="tx1"/>
                </a:solidFill>
                <a:effectLst/>
                <a:latin typeface="+mn-lt"/>
                <a:ea typeface="+mn-ea"/>
                <a:cs typeface="+mn-cs"/>
              </a:rPr>
              <a:t>Donc ici vous pouvez voir l’autoquestionnaire. Le profil DSQ et ce formulaire seront remis à l’usager ou la famille pour être complétés si cela leur est possible.  Sinon, vous devrez le compléter avec eux.</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7</a:t>
            </a:fld>
            <a:endParaRPr lang="fr-FR"/>
          </a:p>
        </p:txBody>
      </p:sp>
    </p:spTree>
    <p:extLst>
      <p:ext uri="{BB962C8B-B14F-4D97-AF65-F5344CB8AC3E}">
        <p14:creationId xmlns:p14="http://schemas.microsoft.com/office/powerpoint/2010/main" val="2406190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a:solidFill>
                  <a:schemeClr val="tx1"/>
                </a:solidFill>
                <a:effectLst/>
                <a:latin typeface="+mn-lt"/>
                <a:ea typeface="+mn-ea"/>
                <a:cs typeface="+mn-cs"/>
              </a:rPr>
              <a:t>Voici un exemple de profil. Comme vous pouvez voir on a inscrit à côté de chaque médicament oui s’il le prenait, modifié si la prise réelle n’est pas la même que celle écrite ou non si le médicament a été cessé.  Il est important d’écrire clairement comment le médicament est pris, car ce document servira de prescription et permettra au prescripteur de choisir le traitement approprié.  Le côté de droite identifié Résolution des divergences sera utilisé par les prescripteurs. </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8</a:t>
            </a:fld>
            <a:endParaRPr lang="fr-FR"/>
          </a:p>
        </p:txBody>
      </p:sp>
    </p:spTree>
    <p:extLst>
      <p:ext uri="{BB962C8B-B14F-4D97-AF65-F5344CB8AC3E}">
        <p14:creationId xmlns:p14="http://schemas.microsoft.com/office/powerpoint/2010/main" val="296348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a:solidFill>
                  <a:schemeClr val="tx1"/>
                </a:solidFill>
                <a:effectLst/>
                <a:latin typeface="+mn-lt"/>
                <a:ea typeface="+mn-ea"/>
                <a:cs typeface="+mn-cs"/>
              </a:rPr>
              <a:t>Pour les allergies, il très important de noter le type de réaction et aussi quand cette réaction a eu lieu. Si elle date de plus de 10 ans, ce n’est pas la même chose que si cela a eu lieu le mois dernier. Entre autres pour les antibiotiques, ceci peut avoir un impact important. Par exemple, un patient qui mentionne un rash au tronc en 2015 n’a pas le même impact que s’il l’éruption a eu lieu il y a 40 ans. </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Pour les intolérances, c’est un peu le même principe : on écrit l’intolérance et une description brève. Ainsi, s’il a eu des nausées et vomissements avec la morphine, ça ne nous empêchera pas de le donner si l’on juge cela pertinent.</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9</a:t>
            </a:fld>
            <a:endParaRPr lang="fr-FR"/>
          </a:p>
        </p:txBody>
      </p:sp>
    </p:spTree>
    <p:extLst>
      <p:ext uri="{BB962C8B-B14F-4D97-AF65-F5344CB8AC3E}">
        <p14:creationId xmlns:p14="http://schemas.microsoft.com/office/powerpoint/2010/main" val="3375332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a:solidFill>
                  <a:schemeClr val="tx1"/>
                </a:solidFill>
                <a:effectLst/>
                <a:latin typeface="+mn-lt"/>
                <a:ea typeface="+mn-ea"/>
                <a:cs typeface="+mn-cs"/>
              </a:rPr>
              <a:t>Cette section permet de mieux comprendre la gestion de la prise des médicaments de l’usager. Lors de la gestion des divergences, cette information nous sera très utile puisque c’est souvent de l’information que les patients oublient de nous dire.</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a:defRPr/>
            </a:pPr>
            <a:fld id="{7303F632-AF71-4222-AB61-517A3D328102}" type="slidenum">
              <a:rPr lang="fr-FR"/>
              <a:pPr>
                <a:defRPr/>
              </a:pPr>
              <a:t>10</a:t>
            </a:fld>
            <a:endParaRPr lang="fr-FR"/>
          </a:p>
        </p:txBody>
      </p:sp>
    </p:spTree>
    <p:extLst>
      <p:ext uri="{BB962C8B-B14F-4D97-AF65-F5344CB8AC3E}">
        <p14:creationId xmlns:p14="http://schemas.microsoft.com/office/powerpoint/2010/main" val="353793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90500" y="6356350"/>
            <a:ext cx="2133600" cy="365125"/>
          </a:xfrm>
          <a:prstGeom prst="rect">
            <a:avLst/>
          </a:prstGeom>
        </p:spPr>
        <p:txBody>
          <a:bodyPr/>
          <a:lstStyle>
            <a:lvl1pPr algn="l">
              <a:defRPr sz="1200"/>
            </a:lvl1pPr>
          </a:lstStyle>
          <a:p>
            <a:fld id="{6D3AD53C-73FF-054B-9E38-5EE5636A7E46}" type="slidenum">
              <a:rPr lang="fr-FR" smtClean="0"/>
              <a:pPr/>
              <a:t>‹N°›</a:t>
            </a:fld>
            <a:endParaRPr lang="fr-FR" dirty="0"/>
          </a:p>
        </p:txBody>
      </p:sp>
      <p:sp>
        <p:nvSpPr>
          <p:cNvPr id="5" name="Espace réservé du texte 4"/>
          <p:cNvSpPr>
            <a:spLocks noGrp="1"/>
          </p:cNvSpPr>
          <p:nvPr>
            <p:ph type="body" sz="quarter" idx="13" hasCustomPrompt="1"/>
          </p:nvPr>
        </p:nvSpPr>
        <p:spPr>
          <a:xfrm>
            <a:off x="222399" y="4061631"/>
            <a:ext cx="4006729" cy="1147497"/>
          </a:xfrm>
        </p:spPr>
        <p:txBody>
          <a:bodyPr>
            <a:normAutofit/>
          </a:bodyPr>
          <a:lstStyle>
            <a:lvl1pPr marL="0" indent="0" algn="r">
              <a:buFont typeface="Arial" panose="020B0604020202020204" pitchFamily="34" charset="0"/>
              <a:buNone/>
              <a:defRPr sz="1600" b="1">
                <a:solidFill>
                  <a:schemeClr val="bg1"/>
                </a:solidFill>
                <a:latin typeface="Arial" panose="020B0604020202020204" pitchFamily="34" charset="0"/>
                <a:cs typeface="Arial" panose="020B0604020202020204" pitchFamily="34" charset="0"/>
              </a:defRPr>
            </a:lvl1pPr>
          </a:lstStyle>
          <a:p>
            <a:pPr lvl="0"/>
            <a:r>
              <a:rPr lang="fr-FR" dirty="0" smtClean="0"/>
              <a:t>Nom du présentateur / Direction / Date</a:t>
            </a:r>
          </a:p>
        </p:txBody>
      </p:sp>
      <p:sp>
        <p:nvSpPr>
          <p:cNvPr id="2" name="Titre 1"/>
          <p:cNvSpPr>
            <a:spLocks noGrp="1"/>
          </p:cNvSpPr>
          <p:nvPr>
            <p:ph type="ctrTitle" hasCustomPrompt="1"/>
          </p:nvPr>
        </p:nvSpPr>
        <p:spPr>
          <a:xfrm>
            <a:off x="196458" y="2143133"/>
            <a:ext cx="6842297" cy="1246961"/>
          </a:xfrm>
        </p:spPr>
        <p:txBody>
          <a:bodyPr>
            <a:normAutofit/>
          </a:bodyPr>
          <a:lstStyle>
            <a:lvl1pPr algn="l">
              <a:defRPr sz="2800" cap="all" baseline="0">
                <a:solidFill>
                  <a:schemeClr val="bg1"/>
                </a:solidFill>
                <a:latin typeface="Arial" panose="020B0604020202020204" pitchFamily="34" charset="0"/>
                <a:cs typeface="Arial" panose="020B0604020202020204" pitchFamily="34" charset="0"/>
              </a:defRPr>
            </a:lvl1pPr>
          </a:lstStyle>
          <a:p>
            <a:r>
              <a:rPr lang="fr-CA" dirty="0" smtClean="0"/>
              <a:t>OPTION 1-Titre de la </a:t>
            </a:r>
            <a:br>
              <a:rPr lang="fr-CA" dirty="0" smtClean="0"/>
            </a:br>
            <a:r>
              <a:rPr lang="fr-CA" dirty="0" smtClean="0"/>
              <a:t>présentation sur deux lignes</a:t>
            </a:r>
            <a:endParaRPr lang="fr-FR" dirty="0"/>
          </a:p>
        </p:txBody>
      </p:sp>
      <p:pic>
        <p:nvPicPr>
          <p:cNvPr id="1026" name="Picture 2" descr="R:\DRHCAJ\Equipes_COM\08-500 Publications officielles\08-502 Image corporative\Image de marque CISSS\Outils image de marque\Turquoise lignes jaune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09"/>
          <a:stretch/>
        </p:blipFill>
        <p:spPr bwMode="auto">
          <a:xfrm>
            <a:off x="10610" y="0"/>
            <a:ext cx="9135539" cy="1302726"/>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2549" y="5911702"/>
            <a:ext cx="1932910" cy="886747"/>
          </a:xfrm>
          <a:prstGeom prst="rect">
            <a:avLst/>
          </a:prstGeom>
        </p:spPr>
      </p:pic>
    </p:spTree>
    <p:extLst>
      <p:ext uri="{BB962C8B-B14F-4D97-AF65-F5344CB8AC3E}">
        <p14:creationId xmlns:p14="http://schemas.microsoft.com/office/powerpoint/2010/main" val="13784944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Option 2 diapositive de titre">
    <p:spTree>
      <p:nvGrpSpPr>
        <p:cNvPr id="1" name=""/>
        <p:cNvGrpSpPr/>
        <p:nvPr/>
      </p:nvGrpSpPr>
      <p:grpSpPr>
        <a:xfrm>
          <a:off x="0" y="0"/>
          <a:ext cx="0" cy="0"/>
          <a:chOff x="0" y="0"/>
          <a:chExt cx="0" cy="0"/>
        </a:xfrm>
      </p:grpSpPr>
      <p:sp>
        <p:nvSpPr>
          <p:cNvPr id="9" name="Rectangle 2"/>
          <p:cNvSpPr txBox="1">
            <a:spLocks noChangeArrowheads="1"/>
          </p:cNvSpPr>
          <p:nvPr userDrawn="1"/>
        </p:nvSpPr>
        <p:spPr>
          <a:xfrm>
            <a:off x="1905000" y="4330700"/>
            <a:ext cx="6248400" cy="1943100"/>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fr-CA" sz="4700" dirty="0" smtClean="0">
                <a:solidFill>
                  <a:schemeClr val="bg1"/>
                </a:solidFill>
                <a:latin typeface="COCOGOOSE DemiBold"/>
                <a:ea typeface="ＭＳ Ｐゴシック" charset="0"/>
                <a:cs typeface="COCOGOOSE DemiBold"/>
              </a:rPr>
              <a:t>TITRE DE LA CONFÉRENCE </a:t>
            </a:r>
          </a:p>
          <a:p>
            <a:pPr algn="l">
              <a:lnSpc>
                <a:spcPct val="120000"/>
              </a:lnSpc>
            </a:pPr>
            <a:r>
              <a:rPr lang="fr-CA" sz="4700" dirty="0" smtClean="0">
                <a:solidFill>
                  <a:schemeClr val="bg1"/>
                </a:solidFill>
                <a:latin typeface="COCOGOOSE DemiBold"/>
                <a:ea typeface="ＭＳ Ｐゴシック" charset="0"/>
                <a:cs typeface="COCOGOOSE DemiBold"/>
              </a:rPr>
              <a:t>SUR TROIS LIGNES DE </a:t>
            </a:r>
          </a:p>
          <a:p>
            <a:pPr algn="l">
              <a:lnSpc>
                <a:spcPct val="120000"/>
              </a:lnSpc>
            </a:pPr>
            <a:r>
              <a:rPr lang="fr-CA" sz="4700" dirty="0" smtClean="0">
                <a:solidFill>
                  <a:schemeClr val="bg1"/>
                </a:solidFill>
                <a:latin typeface="COCOGOOSE DemiBold"/>
                <a:ea typeface="ＭＳ Ｐゴシック" charset="0"/>
                <a:cs typeface="COCOGOOSE DemiBold"/>
              </a:rPr>
              <a:t>TEXTE MAXIMUM</a:t>
            </a:r>
            <a:br>
              <a:rPr lang="fr-CA" sz="4700" dirty="0" smtClean="0">
                <a:solidFill>
                  <a:schemeClr val="bg1"/>
                </a:solidFill>
                <a:latin typeface="COCOGOOSE DemiBold"/>
                <a:ea typeface="ＭＳ Ｐゴシック" charset="0"/>
                <a:cs typeface="COCOGOOSE DemiBold"/>
              </a:rPr>
            </a:br>
            <a:r>
              <a:rPr lang="fr-CA" sz="1600" dirty="0" smtClean="0">
                <a:solidFill>
                  <a:srgbClr val="FFFFFF"/>
                </a:solidFill>
                <a:latin typeface="Avenir Medium"/>
                <a:ea typeface="ＭＳ Ｐゴシック" charset="0"/>
                <a:cs typeface="Avenir Medium"/>
              </a:rPr>
              <a:t>Nom du présentateur  /  Nom du présentateur / 15.09.09</a:t>
            </a:r>
            <a:br>
              <a:rPr lang="fr-CA" sz="1600" dirty="0" smtClean="0">
                <a:solidFill>
                  <a:srgbClr val="FFFFFF"/>
                </a:solidFill>
                <a:latin typeface="Avenir Medium"/>
                <a:ea typeface="ＭＳ Ｐゴシック" charset="0"/>
                <a:cs typeface="Avenir Medium"/>
              </a:rPr>
            </a:br>
            <a:endParaRPr lang="fr-CA" sz="1600" dirty="0">
              <a:solidFill>
                <a:srgbClr val="FFFFFF"/>
              </a:solidFill>
              <a:latin typeface="COCOGOOSE DemiBold"/>
              <a:ea typeface="ＭＳ Ｐゴシック" charset="0"/>
              <a:cs typeface="COCOGOOSE DemiBold"/>
            </a:endParaRPr>
          </a:p>
        </p:txBody>
      </p:sp>
      <p:sp>
        <p:nvSpPr>
          <p:cNvPr id="2" name="Titre 1"/>
          <p:cNvSpPr>
            <a:spLocks noGrp="1"/>
          </p:cNvSpPr>
          <p:nvPr>
            <p:ph type="title" hasCustomPrompt="1"/>
          </p:nvPr>
        </p:nvSpPr>
        <p:spPr>
          <a:xfrm>
            <a:off x="722313" y="1544638"/>
            <a:ext cx="7772400" cy="1362075"/>
          </a:xfrm>
        </p:spPr>
        <p:txBody>
          <a:bodyPr anchor="t">
            <a:normAutofit/>
          </a:bodyPr>
          <a:lstStyle>
            <a:lvl1pPr algn="l">
              <a:defRPr sz="2800" b="0" cap="all">
                <a:solidFill>
                  <a:schemeClr val="tx1">
                    <a:lumMod val="50000"/>
                    <a:lumOff val="50000"/>
                  </a:schemeClr>
                </a:solidFill>
                <a:latin typeface="Arial" panose="020B0604020202020204" pitchFamily="34" charset="0"/>
                <a:cs typeface="Arial" panose="020B0604020202020204" pitchFamily="34" charset="0"/>
              </a:defRPr>
            </a:lvl1pPr>
          </a:lstStyle>
          <a:p>
            <a:r>
              <a:rPr lang="fr-CA" dirty="0" smtClean="0"/>
              <a:t>OPTION 2 - Titre de la présentation </a:t>
            </a:r>
            <a:br>
              <a:rPr lang="fr-CA" dirty="0" smtClean="0"/>
            </a:br>
            <a:r>
              <a:rPr lang="fr-CA" dirty="0" smtClean="0"/>
              <a:t>sur deux lignes</a:t>
            </a:r>
            <a:endParaRPr lang="fr-FR" dirty="0"/>
          </a:p>
        </p:txBody>
      </p:sp>
      <p:sp>
        <p:nvSpPr>
          <p:cNvPr id="3" name="Espace réservé du texte 2"/>
          <p:cNvSpPr>
            <a:spLocks noGrp="1"/>
          </p:cNvSpPr>
          <p:nvPr>
            <p:ph type="body" idx="1" hasCustomPrompt="1"/>
          </p:nvPr>
        </p:nvSpPr>
        <p:spPr>
          <a:xfrm>
            <a:off x="722313" y="2906713"/>
            <a:ext cx="3849687" cy="1500187"/>
          </a:xfrm>
        </p:spPr>
        <p:txBody>
          <a:bodyPr anchor="t" anchorCtr="0">
            <a:normAutofit/>
          </a:bodyPr>
          <a:lstStyle>
            <a:lvl1pPr marL="0" indent="0">
              <a:buNone/>
              <a:defRPr sz="1600" b="1">
                <a:solidFill>
                  <a:srgbClr val="0787A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smtClean="0"/>
              <a:t>Présentateur / Direction / Date</a:t>
            </a:r>
          </a:p>
        </p:txBody>
      </p:sp>
      <p:sp>
        <p:nvSpPr>
          <p:cNvPr id="13" name="Parallélogramme 12"/>
          <p:cNvSpPr/>
          <p:nvPr userDrawn="1"/>
        </p:nvSpPr>
        <p:spPr>
          <a:xfrm>
            <a:off x="-563525" y="5202606"/>
            <a:ext cx="6390167" cy="1655394"/>
          </a:xfrm>
          <a:prstGeom prst="parallelogram">
            <a:avLst>
              <a:gd name="adj" fmla="val 79742"/>
            </a:avLst>
          </a:prstGeom>
          <a:solidFill>
            <a:srgbClr val="0787A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 name="Espace réservé du numéro de diapositive 2"/>
          <p:cNvSpPr>
            <a:spLocks noGrp="1"/>
          </p:cNvSpPr>
          <p:nvPr>
            <p:ph type="sldNum" sz="quarter" idx="10"/>
          </p:nvPr>
        </p:nvSpPr>
        <p:spPr>
          <a:xfrm>
            <a:off x="190500" y="6356350"/>
            <a:ext cx="2133600" cy="365125"/>
          </a:xfrm>
        </p:spPr>
        <p:txBody>
          <a:bodyPr/>
          <a:lstStyle>
            <a:lvl1pPr>
              <a:defRPr sz="1200"/>
            </a:lvl1pPr>
          </a:lstStyle>
          <a:p>
            <a:fld id="{6D3AD53C-73FF-054B-9E38-5EE5636A7E46}" type="slidenum">
              <a:rPr lang="fr-FR" smtClean="0"/>
              <a:pPr/>
              <a:t>‹N°›</a:t>
            </a:fld>
            <a:endParaRPr lang="fr-FR" dirty="0"/>
          </a:p>
        </p:txBody>
      </p:sp>
      <p:sp>
        <p:nvSpPr>
          <p:cNvPr id="14" name="Parallélogramme 13"/>
          <p:cNvSpPr/>
          <p:nvPr userDrawn="1"/>
        </p:nvSpPr>
        <p:spPr>
          <a:xfrm>
            <a:off x="2358212" y="4929445"/>
            <a:ext cx="4446625" cy="1942473"/>
          </a:xfrm>
          <a:prstGeom prst="parallelogram">
            <a:avLst>
              <a:gd name="adj" fmla="val 77152"/>
            </a:avLst>
          </a:prstGeom>
          <a:solidFill>
            <a:srgbClr val="0E4E7B">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21" name="Picture 2" descr="R:\DRHCAJ\Equipes_COM\08-500 Publications officielles\08-502 Image corporative\Image de marque CISSS\Outils image de marque\Turquoise lignes jaune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09"/>
          <a:stretch/>
        </p:blipFill>
        <p:spPr bwMode="auto">
          <a:xfrm>
            <a:off x="10610" y="0"/>
            <a:ext cx="9135539" cy="130272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necteur droit 22"/>
          <p:cNvCxnSpPr/>
          <p:nvPr userDrawn="1"/>
        </p:nvCxnSpPr>
        <p:spPr>
          <a:xfrm flipV="1">
            <a:off x="2509283" y="4921549"/>
            <a:ext cx="1350335" cy="1711840"/>
          </a:xfrm>
          <a:prstGeom prst="line">
            <a:avLst/>
          </a:prstGeom>
          <a:ln>
            <a:solidFill>
              <a:srgbClr val="FDB913"/>
            </a:solidFill>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userDrawn="1"/>
        </p:nvCxnSpPr>
        <p:spPr>
          <a:xfrm flipV="1">
            <a:off x="2906231" y="4593859"/>
            <a:ext cx="1350335" cy="1711840"/>
          </a:xfrm>
          <a:prstGeom prst="line">
            <a:avLst/>
          </a:prstGeom>
          <a:ln>
            <a:solidFill>
              <a:srgbClr val="FDB91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1856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3" name="Espace réservé du numéro de diapositive 2"/>
          <p:cNvSpPr>
            <a:spLocks noGrp="1"/>
          </p:cNvSpPr>
          <p:nvPr>
            <p:ph type="sldNum" sz="quarter" idx="10"/>
          </p:nvPr>
        </p:nvSpPr>
        <p:spPr>
          <a:xfrm>
            <a:off x="190500" y="6356350"/>
            <a:ext cx="2133600" cy="365125"/>
          </a:xfrm>
        </p:spPr>
        <p:txBody>
          <a:bodyPr/>
          <a:lstStyle>
            <a:lvl1pPr>
              <a:defRPr sz="1200"/>
            </a:lvl1pPr>
          </a:lstStyle>
          <a:p>
            <a:fld id="{6D3AD53C-73FF-054B-9E38-5EE5636A7E46}" type="slidenum">
              <a:rPr lang="fr-FR" smtClean="0"/>
              <a:pPr/>
              <a:t>‹N°›</a:t>
            </a:fld>
            <a:endParaRPr lang="fr-FR" dirty="0"/>
          </a:p>
        </p:txBody>
      </p:sp>
      <p:sp>
        <p:nvSpPr>
          <p:cNvPr id="9" name="Espace réservé du texte 14"/>
          <p:cNvSpPr>
            <a:spLocks noGrp="1"/>
          </p:cNvSpPr>
          <p:nvPr>
            <p:ph type="body" sz="quarter" idx="11" hasCustomPrompt="1"/>
          </p:nvPr>
        </p:nvSpPr>
        <p:spPr>
          <a:xfrm>
            <a:off x="945479" y="2242771"/>
            <a:ext cx="7538121" cy="3529379"/>
          </a:xfrm>
          <a:prstGeom prst="rect">
            <a:avLst/>
          </a:prstGeom>
        </p:spPr>
        <p:txBody>
          <a:bodyPr/>
          <a:lstStyle>
            <a:lvl1pPr marL="0" indent="0">
              <a:buSzPct val="70000"/>
              <a:buFont typeface="Arial" panose="020B0604020202020204" pitchFamily="34" charset="0"/>
              <a:buNone/>
              <a:defRPr sz="2400" b="0">
                <a:solidFill>
                  <a:schemeClr val="tx1">
                    <a:lumMod val="75000"/>
                    <a:lumOff val="25000"/>
                  </a:schemeClr>
                </a:solidFill>
                <a:latin typeface="Arial" panose="020B0604020202020204" pitchFamily="34" charset="0"/>
                <a:cs typeface="Arial" panose="020B0604020202020204" pitchFamily="34" charset="0"/>
              </a:defRPr>
            </a:lvl1pPr>
            <a:lvl2pPr marL="742950" indent="-285750">
              <a:buSzPct val="80000"/>
              <a:buFont typeface="Arial" panose="020B0604020202020204" pitchFamily="34" charset="0"/>
              <a:buChar char="•"/>
              <a:defRPr sz="2400" b="0">
                <a:solidFill>
                  <a:schemeClr val="tx1">
                    <a:lumMod val="75000"/>
                    <a:lumOff val="25000"/>
                  </a:schemeClr>
                </a:solidFill>
              </a:defRPr>
            </a:lvl2pPr>
            <a:lvl3pPr marL="1257300" indent="-342900">
              <a:buSzPct val="70000"/>
              <a:buFont typeface="Wingdings" panose="05000000000000000000" pitchFamily="2" charset="2"/>
              <a:buChar char="§"/>
              <a:defRPr sz="2000" baseline="0">
                <a:solidFill>
                  <a:schemeClr val="tx1">
                    <a:lumMod val="75000"/>
                    <a:lumOff val="25000"/>
                  </a:schemeClr>
                </a:solidFill>
              </a:defRPr>
            </a:lvl3pPr>
          </a:lstStyle>
          <a:p>
            <a:pPr lvl="0"/>
            <a:r>
              <a:rPr lang="fr-FR" dirty="0" smtClean="0"/>
              <a:t>Insérer votre contenu</a:t>
            </a:r>
          </a:p>
          <a:p>
            <a:pPr lvl="1"/>
            <a:r>
              <a:rPr lang="fr-FR" dirty="0" smtClean="0"/>
              <a:t>Deuxième niveau</a:t>
            </a:r>
          </a:p>
          <a:p>
            <a:pPr lvl="2"/>
            <a:r>
              <a:rPr lang="fr-FR" dirty="0" smtClean="0"/>
              <a:t>Troisième niveau</a:t>
            </a:r>
          </a:p>
        </p:txBody>
      </p:sp>
      <p:sp>
        <p:nvSpPr>
          <p:cNvPr id="10" name="Titre 1"/>
          <p:cNvSpPr>
            <a:spLocks noGrp="1"/>
          </p:cNvSpPr>
          <p:nvPr>
            <p:ph type="title" hasCustomPrompt="1"/>
          </p:nvPr>
        </p:nvSpPr>
        <p:spPr>
          <a:xfrm>
            <a:off x="945478" y="1099771"/>
            <a:ext cx="7741321" cy="1143000"/>
          </a:xfrm>
        </p:spPr>
        <p:txBody>
          <a:bodyPr>
            <a:normAutofit/>
          </a:bodyPr>
          <a:lstStyle>
            <a:lvl1pPr algn="l">
              <a:defRPr sz="2800" b="1" baseline="0">
                <a:solidFill>
                  <a:srgbClr val="0E4E7B"/>
                </a:solidFill>
                <a:latin typeface="Arial" panose="020B0604020202020204" pitchFamily="34" charset="0"/>
                <a:cs typeface="Arial" panose="020B0604020202020204" pitchFamily="34" charset="0"/>
              </a:defRPr>
            </a:lvl1pPr>
          </a:lstStyle>
          <a:p>
            <a:r>
              <a:rPr lang="fr-FR" dirty="0" smtClean="0"/>
              <a:t>Insérer un titre (max sur deux lignes)</a:t>
            </a:r>
            <a:endParaRPr lang="fr-CA" dirty="0"/>
          </a:p>
        </p:txBody>
      </p:sp>
      <p:pic>
        <p:nvPicPr>
          <p:cNvPr id="7" name="Picture 2" descr="R:\DRHCAJ\Equipes_COM\08-500 Publications officielles\08-502 Image corporative\Image de marque CISSS\Outils image de marque\Turquoise lignes jaune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09"/>
          <a:stretch/>
        </p:blipFill>
        <p:spPr bwMode="auto">
          <a:xfrm>
            <a:off x="3817088" y="-5559"/>
            <a:ext cx="5334865" cy="76075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e 15"/>
          <p:cNvGrpSpPr/>
          <p:nvPr userDrawn="1"/>
        </p:nvGrpSpPr>
        <p:grpSpPr>
          <a:xfrm>
            <a:off x="-37379" y="1529612"/>
            <a:ext cx="945479" cy="1254082"/>
            <a:chOff x="-21266" y="1753959"/>
            <a:chExt cx="945479" cy="1254082"/>
          </a:xfrm>
        </p:grpSpPr>
        <p:cxnSp>
          <p:nvCxnSpPr>
            <p:cNvPr id="3" name="Connecteur droit 2"/>
            <p:cNvCxnSpPr/>
            <p:nvPr userDrawn="1"/>
          </p:nvCxnSpPr>
          <p:spPr>
            <a:xfrm flipV="1">
              <a:off x="169234" y="1753959"/>
              <a:ext cx="754979" cy="936080"/>
            </a:xfrm>
            <a:prstGeom prst="line">
              <a:avLst/>
            </a:prstGeom>
            <a:ln w="15875">
              <a:solidFill>
                <a:srgbClr val="17A7A5"/>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userDrawn="1"/>
          </p:nvCxnSpPr>
          <p:spPr>
            <a:xfrm flipV="1">
              <a:off x="-21266" y="2071961"/>
              <a:ext cx="754979" cy="936080"/>
            </a:xfrm>
            <a:prstGeom prst="line">
              <a:avLst/>
            </a:prstGeom>
            <a:ln w="15875">
              <a:solidFill>
                <a:srgbClr val="17A7A5"/>
              </a:solidFill>
            </a:ln>
            <a:effectLst/>
          </p:spPr>
          <p:style>
            <a:lnRef idx="2">
              <a:schemeClr val="accent1"/>
            </a:lnRef>
            <a:fillRef idx="0">
              <a:schemeClr val="accent1"/>
            </a:fillRef>
            <a:effectRef idx="1">
              <a:schemeClr val="accent1"/>
            </a:effectRef>
            <a:fontRef idx="minor">
              <a:schemeClr val="tx1"/>
            </a:fontRef>
          </p:style>
        </p:cxnSp>
      </p:grpSp>
      <p:cxnSp>
        <p:nvCxnSpPr>
          <p:cNvPr id="18" name="Connecteur droit 17"/>
          <p:cNvCxnSpPr/>
          <p:nvPr userDrawn="1"/>
        </p:nvCxnSpPr>
        <p:spPr>
          <a:xfrm flipH="1">
            <a:off x="6527075" y="6042259"/>
            <a:ext cx="622689" cy="815741"/>
          </a:xfrm>
          <a:prstGeom prst="line">
            <a:avLst/>
          </a:prstGeom>
          <a:ln w="9525">
            <a:solidFill>
              <a:srgbClr val="17A7A5"/>
            </a:solidFill>
          </a:ln>
          <a:effectLst/>
        </p:spPr>
        <p:style>
          <a:lnRef idx="2">
            <a:schemeClr val="accent1"/>
          </a:lnRef>
          <a:fillRef idx="0">
            <a:schemeClr val="accent1"/>
          </a:fillRef>
          <a:effectRef idx="1">
            <a:schemeClr val="accent1"/>
          </a:effectRef>
          <a:fontRef idx="minor">
            <a:schemeClr val="tx1"/>
          </a:fontRef>
        </p:style>
      </p:cxnSp>
      <p:pic>
        <p:nvPicPr>
          <p:cNvPr id="20" name="Imag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2549" y="5911702"/>
            <a:ext cx="1932910" cy="886747"/>
          </a:xfrm>
          <a:prstGeom prst="rect">
            <a:avLst/>
          </a:prstGeom>
        </p:spPr>
      </p:pic>
    </p:spTree>
    <p:extLst>
      <p:ext uri="{BB962C8B-B14F-4D97-AF65-F5344CB8AC3E}">
        <p14:creationId xmlns:p14="http://schemas.microsoft.com/office/powerpoint/2010/main" val="15769226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18" name="Parallélogramme 17"/>
          <p:cNvSpPr/>
          <p:nvPr userDrawn="1"/>
        </p:nvSpPr>
        <p:spPr>
          <a:xfrm>
            <a:off x="465830" y="2095282"/>
            <a:ext cx="5865961" cy="3244467"/>
          </a:xfrm>
          <a:prstGeom prst="parallelogram">
            <a:avLst>
              <a:gd name="adj" fmla="val 80215"/>
            </a:avLst>
          </a:prstGeom>
          <a:solidFill>
            <a:srgbClr val="0E4E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cxnSp>
        <p:nvCxnSpPr>
          <p:cNvPr id="20" name="Connecteur droit 19"/>
          <p:cNvCxnSpPr/>
          <p:nvPr userDrawn="1"/>
        </p:nvCxnSpPr>
        <p:spPr>
          <a:xfrm flipV="1">
            <a:off x="379560" y="2967487"/>
            <a:ext cx="1777040" cy="2234241"/>
          </a:xfrm>
          <a:prstGeom prst="line">
            <a:avLst/>
          </a:prstGeom>
          <a:ln>
            <a:solidFill>
              <a:srgbClr val="FDB913"/>
            </a:solidFill>
          </a:ln>
          <a:effectLst/>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userDrawn="1"/>
        </p:nvCxnSpPr>
        <p:spPr>
          <a:xfrm flipV="1">
            <a:off x="-175403" y="3792748"/>
            <a:ext cx="1777040" cy="2234241"/>
          </a:xfrm>
          <a:prstGeom prst="line">
            <a:avLst/>
          </a:prstGeom>
          <a:ln>
            <a:solidFill>
              <a:srgbClr val="FDB913"/>
            </a:solidFill>
          </a:ln>
          <a:effectLst/>
        </p:spPr>
        <p:style>
          <a:lnRef idx="2">
            <a:schemeClr val="accent1"/>
          </a:lnRef>
          <a:fillRef idx="0">
            <a:schemeClr val="accent1"/>
          </a:fillRef>
          <a:effectRef idx="1">
            <a:schemeClr val="accent1"/>
          </a:effectRef>
          <a:fontRef idx="minor">
            <a:schemeClr val="tx1"/>
          </a:fontRef>
        </p:style>
      </p:cxnSp>
      <p:sp>
        <p:nvSpPr>
          <p:cNvPr id="25" name="Rectangle 24"/>
          <p:cNvSpPr/>
          <p:nvPr userDrawn="1"/>
        </p:nvSpPr>
        <p:spPr>
          <a:xfrm>
            <a:off x="3079630" y="2095283"/>
            <a:ext cx="6064370" cy="3244468"/>
          </a:xfrm>
          <a:prstGeom prst="rect">
            <a:avLst/>
          </a:prstGeom>
          <a:solidFill>
            <a:srgbClr val="0E4E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 name="Espace réservé du numéro de diapositive 2"/>
          <p:cNvSpPr>
            <a:spLocks noGrp="1"/>
          </p:cNvSpPr>
          <p:nvPr userDrawn="1">
            <p:ph type="sldNum" sz="quarter" idx="10"/>
          </p:nvPr>
        </p:nvSpPr>
        <p:spPr/>
        <p:txBody>
          <a:bodyPr/>
          <a:lstStyle>
            <a:lvl1pPr>
              <a:defRPr sz="1200"/>
            </a:lvl1pPr>
          </a:lstStyle>
          <a:p>
            <a:fld id="{6D3AD53C-73FF-054B-9E38-5EE5636A7E46}" type="slidenum">
              <a:rPr lang="fr-FR" smtClean="0"/>
              <a:pPr/>
              <a:t>‹N°›</a:t>
            </a:fld>
            <a:endParaRPr lang="fr-FR" dirty="0"/>
          </a:p>
        </p:txBody>
      </p:sp>
      <p:pic>
        <p:nvPicPr>
          <p:cNvPr id="13" name="Picture 2" descr="R:\DRHCAJ\Equipes_COM\08-500 Publications officielles\08-502 Image corporative\Image de marque CISSS\Outils image de marque\Turquoise lignes jaune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09"/>
          <a:stretch/>
        </p:blipFill>
        <p:spPr bwMode="auto">
          <a:xfrm>
            <a:off x="3817088" y="-5559"/>
            <a:ext cx="5334865" cy="76075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2549" y="5911702"/>
            <a:ext cx="1932910" cy="886747"/>
          </a:xfrm>
          <a:prstGeom prst="rect">
            <a:avLst/>
          </a:prstGeom>
        </p:spPr>
      </p:pic>
      <p:sp>
        <p:nvSpPr>
          <p:cNvPr id="27" name="Espace réservé du texte 12"/>
          <p:cNvSpPr>
            <a:spLocks noGrp="1"/>
          </p:cNvSpPr>
          <p:nvPr>
            <p:ph type="body" sz="quarter" idx="12" hasCustomPrompt="1"/>
          </p:nvPr>
        </p:nvSpPr>
        <p:spPr>
          <a:xfrm>
            <a:off x="3079630" y="3485352"/>
            <a:ext cx="5787922" cy="1207792"/>
          </a:xfrm>
          <a:prstGeom prst="rect">
            <a:avLst/>
          </a:prstGeom>
        </p:spPr>
        <p:txBody>
          <a:bodyPr>
            <a:normAutofit/>
          </a:bodyPr>
          <a:lstStyle>
            <a:lvl1pPr marL="0" indent="0">
              <a:buNone/>
              <a:defRPr sz="2800" b="0" cap="all" baseline="0">
                <a:solidFill>
                  <a:schemeClr val="bg1"/>
                </a:solidFill>
                <a:latin typeface="Arial" panose="020B0604020202020204" pitchFamily="34" charset="0"/>
                <a:cs typeface="Arial" panose="020B0604020202020204" pitchFamily="34" charset="0"/>
              </a:defRPr>
            </a:lvl1pPr>
          </a:lstStyle>
          <a:p>
            <a:pPr lvl="0"/>
            <a:r>
              <a:rPr lang="fr-FR" dirty="0" smtClean="0"/>
              <a:t>Insérer un titre de section</a:t>
            </a:r>
          </a:p>
        </p:txBody>
      </p:sp>
    </p:spTree>
    <p:extLst>
      <p:ext uri="{BB962C8B-B14F-4D97-AF65-F5344CB8AC3E}">
        <p14:creationId xmlns:p14="http://schemas.microsoft.com/office/powerpoint/2010/main" val="21389382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im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945478" y="1079980"/>
            <a:ext cx="7741321" cy="1143000"/>
          </a:xfrm>
        </p:spPr>
        <p:txBody>
          <a:bodyPr>
            <a:normAutofit/>
          </a:bodyPr>
          <a:lstStyle>
            <a:lvl1pPr algn="l">
              <a:defRPr sz="2800" b="1" baseline="0">
                <a:solidFill>
                  <a:srgbClr val="0E4E7B"/>
                </a:solidFill>
                <a:latin typeface="Arial" panose="020B0604020202020204" pitchFamily="34" charset="0"/>
                <a:cs typeface="Arial" panose="020B0604020202020204" pitchFamily="34" charset="0"/>
              </a:defRPr>
            </a:lvl1pPr>
          </a:lstStyle>
          <a:p>
            <a:r>
              <a:rPr lang="fr-FR" dirty="0" smtClean="0"/>
              <a:t>Insérer un titre (max sur deux lignes)</a:t>
            </a:r>
            <a:endParaRPr lang="fr-CA" dirty="0"/>
          </a:p>
        </p:txBody>
      </p:sp>
      <p:sp>
        <p:nvSpPr>
          <p:cNvPr id="3" name="Espace réservé du numéro de diapositive 2"/>
          <p:cNvSpPr>
            <a:spLocks noGrp="1"/>
          </p:cNvSpPr>
          <p:nvPr>
            <p:ph type="sldNum" sz="quarter" idx="10"/>
          </p:nvPr>
        </p:nvSpPr>
        <p:spPr/>
        <p:txBody>
          <a:bodyPr/>
          <a:lstStyle/>
          <a:p>
            <a:fld id="{6D3AD53C-73FF-054B-9E38-5EE5636A7E46}" type="slidenum">
              <a:rPr lang="fr-FR" smtClean="0"/>
              <a:pPr/>
              <a:t>‹N°›</a:t>
            </a:fld>
            <a:endParaRPr lang="fr-FR"/>
          </a:p>
        </p:txBody>
      </p:sp>
      <p:pic>
        <p:nvPicPr>
          <p:cNvPr id="8" name="Picture 2" descr="R:\DRHCAJ\Equipes_COM\08-500 Publications officielles\08-502 Image corporative\Image de marque CISSS\Outils image de marque\Turquoise lignes jaune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09"/>
          <a:stretch/>
        </p:blipFill>
        <p:spPr bwMode="auto">
          <a:xfrm>
            <a:off x="3817088" y="-5559"/>
            <a:ext cx="5334865" cy="76075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e 8"/>
          <p:cNvGrpSpPr/>
          <p:nvPr userDrawn="1"/>
        </p:nvGrpSpPr>
        <p:grpSpPr>
          <a:xfrm>
            <a:off x="-37379" y="1529612"/>
            <a:ext cx="945479" cy="1254082"/>
            <a:chOff x="-21266" y="1753959"/>
            <a:chExt cx="945479" cy="1254082"/>
          </a:xfrm>
        </p:grpSpPr>
        <p:cxnSp>
          <p:nvCxnSpPr>
            <p:cNvPr id="10" name="Connecteur droit 9"/>
            <p:cNvCxnSpPr/>
            <p:nvPr userDrawn="1"/>
          </p:nvCxnSpPr>
          <p:spPr>
            <a:xfrm flipV="1">
              <a:off x="169234" y="1753959"/>
              <a:ext cx="754979" cy="936080"/>
            </a:xfrm>
            <a:prstGeom prst="line">
              <a:avLst/>
            </a:prstGeom>
            <a:ln w="15875">
              <a:solidFill>
                <a:srgbClr val="17A7A5"/>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userDrawn="1"/>
          </p:nvCxnSpPr>
          <p:spPr>
            <a:xfrm flipV="1">
              <a:off x="-21266" y="2071961"/>
              <a:ext cx="754979" cy="936080"/>
            </a:xfrm>
            <a:prstGeom prst="line">
              <a:avLst/>
            </a:prstGeom>
            <a:ln w="15875">
              <a:solidFill>
                <a:srgbClr val="17A7A5"/>
              </a:solidFill>
            </a:ln>
            <a:effectLst/>
          </p:spPr>
          <p:style>
            <a:lnRef idx="2">
              <a:schemeClr val="accent1"/>
            </a:lnRef>
            <a:fillRef idx="0">
              <a:schemeClr val="accent1"/>
            </a:fillRef>
            <a:effectRef idx="1">
              <a:schemeClr val="accent1"/>
            </a:effectRef>
            <a:fontRef idx="minor">
              <a:schemeClr val="tx1"/>
            </a:fontRef>
          </p:style>
        </p:cxnSp>
      </p:grpSp>
      <p:cxnSp>
        <p:nvCxnSpPr>
          <p:cNvPr id="12" name="Connecteur droit 11"/>
          <p:cNvCxnSpPr/>
          <p:nvPr userDrawn="1"/>
        </p:nvCxnSpPr>
        <p:spPr>
          <a:xfrm flipH="1">
            <a:off x="6527075" y="6042259"/>
            <a:ext cx="622689" cy="815741"/>
          </a:xfrm>
          <a:prstGeom prst="line">
            <a:avLst/>
          </a:prstGeom>
          <a:ln w="9525">
            <a:solidFill>
              <a:srgbClr val="17A7A5"/>
            </a:solidFill>
          </a:ln>
          <a:effectLst/>
        </p:spPr>
        <p:style>
          <a:lnRef idx="2">
            <a:schemeClr val="accent1"/>
          </a:lnRef>
          <a:fillRef idx="0">
            <a:schemeClr val="accent1"/>
          </a:fillRef>
          <a:effectRef idx="1">
            <a:schemeClr val="accent1"/>
          </a:effectRef>
          <a:fontRef idx="minor">
            <a:schemeClr val="tx1"/>
          </a:fontRef>
        </p:style>
      </p:cxnSp>
      <p:pic>
        <p:nvPicPr>
          <p:cNvPr id="13" name="Imag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2549" y="5911702"/>
            <a:ext cx="1932910" cy="886747"/>
          </a:xfrm>
          <a:prstGeom prst="rect">
            <a:avLst/>
          </a:prstGeom>
        </p:spPr>
      </p:pic>
      <p:sp>
        <p:nvSpPr>
          <p:cNvPr id="5" name="Espace réservé pour une image  4"/>
          <p:cNvSpPr>
            <a:spLocks noGrp="1"/>
          </p:cNvSpPr>
          <p:nvPr>
            <p:ph type="pic" sz="quarter" idx="11"/>
          </p:nvPr>
        </p:nvSpPr>
        <p:spPr>
          <a:xfrm>
            <a:off x="946150" y="2222981"/>
            <a:ext cx="7740650" cy="3688870"/>
          </a:xfrm>
        </p:spPr>
        <p:txBody>
          <a:bodyPr/>
          <a:lstStyle/>
          <a:p>
            <a:endParaRPr lang="fr-CA" dirty="0"/>
          </a:p>
        </p:txBody>
      </p:sp>
    </p:spTree>
    <p:extLst>
      <p:ext uri="{BB962C8B-B14F-4D97-AF65-F5344CB8AC3E}">
        <p14:creationId xmlns:p14="http://schemas.microsoft.com/office/powerpoint/2010/main" val="18149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945478" y="1027706"/>
            <a:ext cx="7741321" cy="1143000"/>
          </a:xfrm>
        </p:spPr>
        <p:txBody>
          <a:bodyPr>
            <a:normAutofit/>
          </a:bodyPr>
          <a:lstStyle>
            <a:lvl1pPr algn="l">
              <a:defRPr sz="2800" b="1">
                <a:solidFill>
                  <a:srgbClr val="0E4E7B"/>
                </a:solidFill>
                <a:latin typeface="Arial" panose="020B0604020202020204" pitchFamily="34" charset="0"/>
                <a:cs typeface="Arial" panose="020B0604020202020204" pitchFamily="34" charset="0"/>
              </a:defRPr>
            </a:lvl1pPr>
          </a:lstStyle>
          <a:p>
            <a:r>
              <a:rPr lang="fr-CA" dirty="0" smtClean="0"/>
              <a:t>Cliquez et modifiez le titre</a:t>
            </a:r>
            <a:endParaRPr lang="fr-FR" dirty="0"/>
          </a:p>
        </p:txBody>
      </p:sp>
      <p:sp>
        <p:nvSpPr>
          <p:cNvPr id="10" name="Espace réservé du numéro de diapositive 2"/>
          <p:cNvSpPr>
            <a:spLocks noGrp="1"/>
          </p:cNvSpPr>
          <p:nvPr>
            <p:ph type="sldNum" sz="quarter" idx="10"/>
          </p:nvPr>
        </p:nvSpPr>
        <p:spPr>
          <a:xfrm>
            <a:off x="190500" y="6356350"/>
            <a:ext cx="2133600" cy="365125"/>
          </a:xfrm>
        </p:spPr>
        <p:txBody>
          <a:bodyPr/>
          <a:lstStyle>
            <a:lvl1pPr>
              <a:defRPr sz="1200"/>
            </a:lvl1pPr>
          </a:lstStyle>
          <a:p>
            <a:fld id="{6D3AD53C-73FF-054B-9E38-5EE5636A7E46}" type="slidenum">
              <a:rPr lang="fr-FR" smtClean="0"/>
              <a:pPr/>
              <a:t>‹N°›</a:t>
            </a:fld>
            <a:endParaRPr lang="fr-FR" dirty="0"/>
          </a:p>
        </p:txBody>
      </p:sp>
      <p:sp>
        <p:nvSpPr>
          <p:cNvPr id="11" name="Espace réservé du contenu 2"/>
          <p:cNvSpPr>
            <a:spLocks noGrp="1"/>
          </p:cNvSpPr>
          <p:nvPr>
            <p:ph sz="half" idx="1" hasCustomPrompt="1"/>
          </p:nvPr>
        </p:nvSpPr>
        <p:spPr>
          <a:xfrm>
            <a:off x="945478" y="2170706"/>
            <a:ext cx="3550321" cy="3955457"/>
          </a:xfrm>
          <a:prstGeom prst="rect">
            <a:avLst/>
          </a:prstGeom>
        </p:spPr>
        <p:txBody>
          <a:bodyPr>
            <a:normAutofit/>
          </a:bodyPr>
          <a:lstStyle>
            <a:lvl1pPr marL="342900" indent="-342900">
              <a:buSzPct val="78000"/>
              <a:buFont typeface="Arial" panose="020B0604020202020204" pitchFamily="34" charset="0"/>
              <a:buChar char="•"/>
              <a:defRPr sz="2000" b="1" baseline="0">
                <a:solidFill>
                  <a:schemeClr val="tx1">
                    <a:lumMod val="75000"/>
                    <a:lumOff val="25000"/>
                  </a:schemeClr>
                </a:solidFill>
                <a:latin typeface="Arial" panose="020B0604020202020204" pitchFamily="34" charset="0"/>
                <a:cs typeface="Arial" panose="020B0604020202020204" pitchFamily="34" charset="0"/>
              </a:defRPr>
            </a:lvl1pPr>
            <a:lvl2pPr marL="628650" indent="-174625">
              <a:buSzPct val="50000"/>
              <a:buFont typeface="Arial" panose="020B0604020202020204" pitchFamily="34" charset="0"/>
              <a:buChar char="•"/>
              <a:defRPr sz="1600">
                <a:solidFill>
                  <a:schemeClr val="tx1">
                    <a:lumMod val="75000"/>
                    <a:lumOff val="25000"/>
                  </a:schemeClr>
                </a:solidFill>
                <a:latin typeface="Arial" panose="020B0604020202020204" pitchFamily="34" charset="0"/>
                <a:cs typeface="Arial" panose="020B0604020202020204"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dirty="0" smtClean="0"/>
              <a:t>Insérer un sous-titre</a:t>
            </a:r>
          </a:p>
          <a:p>
            <a:pPr lvl="1"/>
            <a:r>
              <a:rPr lang="fr-CA" dirty="0" smtClean="0"/>
              <a:t>Deuxième niveau</a:t>
            </a:r>
          </a:p>
          <a:p>
            <a:pPr lvl="1"/>
            <a:endParaRPr lang="fr-CA" dirty="0" smtClean="0"/>
          </a:p>
        </p:txBody>
      </p:sp>
      <p:sp>
        <p:nvSpPr>
          <p:cNvPr id="12" name="Espace réservé du contenu 3"/>
          <p:cNvSpPr>
            <a:spLocks noGrp="1"/>
          </p:cNvSpPr>
          <p:nvPr>
            <p:ph sz="half" idx="2" hasCustomPrompt="1"/>
          </p:nvPr>
        </p:nvSpPr>
        <p:spPr>
          <a:xfrm>
            <a:off x="4969507" y="2170706"/>
            <a:ext cx="3550321" cy="3955457"/>
          </a:xfrm>
          <a:prstGeom prst="rect">
            <a:avLst/>
          </a:prstGeom>
        </p:spPr>
        <p:txBody>
          <a:bodyPr>
            <a:normAutofit/>
          </a:bodyPr>
          <a:lstStyle>
            <a:lvl1pPr marL="361950" indent="-361950">
              <a:buSzPct val="80000"/>
              <a:buFont typeface="Arial" panose="020B0604020202020204" pitchFamily="34" charset="0"/>
              <a:buChar char="•"/>
              <a:defRPr lang="fr-CA" sz="2000" b="1" kern="1200" dirty="0" smtClean="0">
                <a:solidFill>
                  <a:schemeClr val="tx1">
                    <a:lumMod val="75000"/>
                    <a:lumOff val="25000"/>
                  </a:schemeClr>
                </a:solidFill>
                <a:latin typeface="Arial" panose="020B0604020202020204" pitchFamily="34" charset="0"/>
                <a:ea typeface="+mn-ea"/>
                <a:cs typeface="Arial" panose="020B0604020202020204" pitchFamily="34" charset="0"/>
              </a:defRPr>
            </a:lvl1pPr>
            <a:lvl2pPr marL="800100" indent="-171450">
              <a:buSzPct val="50000"/>
              <a:buFont typeface="Arial" panose="020B0604020202020204" pitchFamily="34" charset="0"/>
              <a:buChar char="•"/>
              <a:defRPr lang="fr-CA" sz="1600" b="0" kern="1200" dirty="0" smtClean="0">
                <a:solidFill>
                  <a:schemeClr val="tx1">
                    <a:lumMod val="75000"/>
                    <a:lumOff val="25000"/>
                  </a:schemeClr>
                </a:solidFill>
                <a:latin typeface="Arial" panose="020B0604020202020204" pitchFamily="34" charset="0"/>
                <a:ea typeface="+mn-ea"/>
                <a:cs typeface="Arial" panose="020B0604020202020204"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dirty="0" smtClean="0"/>
              <a:t>Insérer un sous-titre</a:t>
            </a:r>
          </a:p>
          <a:p>
            <a:pPr lvl="1"/>
            <a:r>
              <a:rPr lang="fr-CA" dirty="0" smtClean="0"/>
              <a:t>Deuxième niveau</a:t>
            </a:r>
          </a:p>
        </p:txBody>
      </p:sp>
      <p:pic>
        <p:nvPicPr>
          <p:cNvPr id="8" name="Picture 2" descr="R:\DRHCAJ\Equipes_COM\08-500 Publications officielles\08-502 Image corporative\Image de marque CISSS\Outils image de marque\Turquoise lignes jaune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09"/>
          <a:stretch/>
        </p:blipFill>
        <p:spPr bwMode="auto">
          <a:xfrm>
            <a:off x="3817088" y="-5559"/>
            <a:ext cx="5334865" cy="76075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p:cNvGrpSpPr/>
          <p:nvPr userDrawn="1"/>
        </p:nvGrpSpPr>
        <p:grpSpPr>
          <a:xfrm>
            <a:off x="-37379" y="1529612"/>
            <a:ext cx="945479" cy="1254082"/>
            <a:chOff x="-21266" y="1753959"/>
            <a:chExt cx="945479" cy="1254082"/>
          </a:xfrm>
        </p:grpSpPr>
        <p:cxnSp>
          <p:nvCxnSpPr>
            <p:cNvPr id="14" name="Connecteur droit 13"/>
            <p:cNvCxnSpPr/>
            <p:nvPr userDrawn="1"/>
          </p:nvCxnSpPr>
          <p:spPr>
            <a:xfrm flipV="1">
              <a:off x="169234" y="1753959"/>
              <a:ext cx="754979" cy="936080"/>
            </a:xfrm>
            <a:prstGeom prst="line">
              <a:avLst/>
            </a:prstGeom>
            <a:ln w="15875">
              <a:solidFill>
                <a:srgbClr val="17A7A5"/>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userDrawn="1"/>
          </p:nvCxnSpPr>
          <p:spPr>
            <a:xfrm flipV="1">
              <a:off x="-21266" y="2071961"/>
              <a:ext cx="754979" cy="936080"/>
            </a:xfrm>
            <a:prstGeom prst="line">
              <a:avLst/>
            </a:prstGeom>
            <a:ln w="15875">
              <a:solidFill>
                <a:srgbClr val="17A7A5"/>
              </a:solidFill>
            </a:ln>
            <a:effectLst/>
          </p:spPr>
          <p:style>
            <a:lnRef idx="2">
              <a:schemeClr val="accent1"/>
            </a:lnRef>
            <a:fillRef idx="0">
              <a:schemeClr val="accent1"/>
            </a:fillRef>
            <a:effectRef idx="1">
              <a:schemeClr val="accent1"/>
            </a:effectRef>
            <a:fontRef idx="minor">
              <a:schemeClr val="tx1"/>
            </a:fontRef>
          </p:style>
        </p:cxnSp>
      </p:grpSp>
      <p:cxnSp>
        <p:nvCxnSpPr>
          <p:cNvPr id="16" name="Connecteur droit 15"/>
          <p:cNvCxnSpPr/>
          <p:nvPr userDrawn="1"/>
        </p:nvCxnSpPr>
        <p:spPr>
          <a:xfrm flipH="1">
            <a:off x="6527075" y="6042259"/>
            <a:ext cx="622689" cy="815741"/>
          </a:xfrm>
          <a:prstGeom prst="line">
            <a:avLst/>
          </a:prstGeom>
          <a:ln w="9525">
            <a:solidFill>
              <a:srgbClr val="17A7A5"/>
            </a:solidFill>
          </a:ln>
          <a:effectLst/>
        </p:spPr>
        <p:style>
          <a:lnRef idx="2">
            <a:schemeClr val="accent1"/>
          </a:lnRef>
          <a:fillRef idx="0">
            <a:schemeClr val="accent1"/>
          </a:fillRef>
          <a:effectRef idx="1">
            <a:schemeClr val="accent1"/>
          </a:effectRef>
          <a:fontRef idx="minor">
            <a:schemeClr val="tx1"/>
          </a:fontRef>
        </p:style>
      </p:cxnSp>
      <p:pic>
        <p:nvPicPr>
          <p:cNvPr id="17" name="Imag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2549" y="5911702"/>
            <a:ext cx="1932910" cy="886747"/>
          </a:xfrm>
          <a:prstGeom prst="rect">
            <a:avLst/>
          </a:prstGeom>
        </p:spPr>
      </p:pic>
    </p:spTree>
    <p:extLst>
      <p:ext uri="{BB962C8B-B14F-4D97-AF65-F5344CB8AC3E}">
        <p14:creationId xmlns:p14="http://schemas.microsoft.com/office/powerpoint/2010/main" val="20594761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44008" y="1270591"/>
            <a:ext cx="7442791" cy="1143000"/>
          </a:xfrm>
          <a:prstGeom prst="rect">
            <a:avLst/>
          </a:prstGeom>
        </p:spPr>
        <p:txBody>
          <a:bodyPr vert="horz" lIns="91440" tIns="45720" rIns="91440" bIns="45720" rtlCol="0" anchor="ctr">
            <a:normAutofit/>
          </a:bodyPr>
          <a:lstStyle/>
          <a:p>
            <a:r>
              <a:rPr lang="fr-CA" dirty="0" smtClean="0"/>
              <a:t>Cliquez et modifiez le titre</a:t>
            </a:r>
            <a:endParaRPr lang="fr-FR" dirty="0"/>
          </a:p>
        </p:txBody>
      </p:sp>
      <p:sp>
        <p:nvSpPr>
          <p:cNvPr id="3" name="Espace réservé du texte 2"/>
          <p:cNvSpPr>
            <a:spLocks noGrp="1"/>
          </p:cNvSpPr>
          <p:nvPr>
            <p:ph type="body" idx="1"/>
          </p:nvPr>
        </p:nvSpPr>
        <p:spPr>
          <a:xfrm>
            <a:off x="1244008" y="2413591"/>
            <a:ext cx="7442792" cy="3712572"/>
          </a:xfrm>
          <a:prstGeom prst="rect">
            <a:avLst/>
          </a:prstGeom>
        </p:spPr>
        <p:txBody>
          <a:bodyPr vert="horz" lIns="91440" tIns="45720" rIns="91440" bIns="45720" rtlCol="0">
            <a:normAutofit/>
          </a:body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FR" dirty="0"/>
          </a:p>
        </p:txBody>
      </p:sp>
      <p:sp>
        <p:nvSpPr>
          <p:cNvPr id="8" name="Espace réservé du numéro de diapositive 5"/>
          <p:cNvSpPr>
            <a:spLocks noGrp="1"/>
          </p:cNvSpPr>
          <p:nvPr>
            <p:ph type="sldNum" sz="quarter" idx="4"/>
          </p:nvPr>
        </p:nvSpPr>
        <p:spPr>
          <a:xfrm>
            <a:off x="190500" y="6356350"/>
            <a:ext cx="2133600" cy="365125"/>
          </a:xfrm>
          <a:prstGeom prst="rect">
            <a:avLst/>
          </a:prstGeom>
        </p:spPr>
        <p:txBody>
          <a:bodyPr/>
          <a:lstStyle>
            <a:lvl1pPr algn="l">
              <a:defRPr/>
            </a:lvl1pPr>
          </a:lstStyle>
          <a:p>
            <a:fld id="{6D3AD53C-73FF-054B-9E38-5EE5636A7E46}" type="slidenum">
              <a:rPr lang="fr-FR" smtClean="0"/>
              <a:pPr/>
              <a:t>‹N°›</a:t>
            </a:fld>
            <a:endParaRPr lang="fr-FR" dirty="0"/>
          </a:p>
        </p:txBody>
      </p:sp>
    </p:spTree>
    <p:extLst>
      <p:ext uri="{BB962C8B-B14F-4D97-AF65-F5344CB8AC3E}">
        <p14:creationId xmlns:p14="http://schemas.microsoft.com/office/powerpoint/2010/main" val="341629047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7" r:id="rId4"/>
    <p:sldLayoutId id="2147483666" r:id="rId5"/>
    <p:sldLayoutId id="2147483652" r:id="rId6"/>
  </p:sldLayoutIdLst>
  <p:timing>
    <p:tnLst>
      <p:par>
        <p:cTn id="1" dur="indefinite" restart="never" nodeType="tmRoot"/>
      </p:par>
    </p:tnLst>
  </p:timing>
  <p:hf hdr="0" ftr="0" dt="0"/>
  <p:txStyles>
    <p:titleStyle>
      <a:lvl1pPr algn="l" defTabSz="457200" rtl="0" eaLnBrk="1" latinLnBrk="0" hangingPunct="1">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Tx/>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27063" indent="-265113" algn="l" defTabSz="457200" rtl="0" eaLnBrk="1" latinLnBrk="0" hangingPunct="1">
        <a:spcBef>
          <a:spcPct val="20000"/>
        </a:spcBef>
        <a:buClr>
          <a:schemeClr val="tx1">
            <a:lumMod val="75000"/>
            <a:lumOff val="25000"/>
          </a:schemeClr>
        </a:buClr>
        <a:buSzPct val="80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SzPct val="80000"/>
        <a:buFont typeface="Wingdings" panose="05000000000000000000"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9.sv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0.sv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3.sv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36.sv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9.sv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41.svg"/><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sv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8.png"/><Relationship Id="rId12" Type="http://schemas.openxmlformats.org/officeDocument/2006/relationships/image" Target="../media/image14.sv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0.sv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26.sv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2"/>
          <p:cNvSpPr>
            <a:spLocks noGrp="1"/>
          </p:cNvSpPr>
          <p:nvPr>
            <p:ph type="body" idx="4294967295"/>
          </p:nvPr>
        </p:nvSpPr>
        <p:spPr>
          <a:xfrm>
            <a:off x="478465" y="4104167"/>
            <a:ext cx="2902465" cy="1060172"/>
          </a:xfrm>
          <a:prstGeom prst="rect">
            <a:avLst/>
          </a:prstGeom>
        </p:spPr>
        <p:txBody>
          <a:bodyPr/>
          <a:lstStyle/>
          <a:p>
            <a:pPr marL="0" indent="0">
              <a:buNone/>
            </a:pPr>
            <a:endParaRPr lang="fr-CA" sz="1600" dirty="0">
              <a:solidFill>
                <a:schemeClr val="bg1"/>
              </a:solidFill>
              <a:latin typeface="Arial" panose="020B0604020202020204" pitchFamily="34" charset="0"/>
              <a:cs typeface="Arial" panose="020B0604020202020204" pitchFamily="34" charset="0"/>
            </a:endParaRPr>
          </a:p>
        </p:txBody>
      </p:sp>
      <p:pic>
        <p:nvPicPr>
          <p:cNvPr id="12"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88122" y="2124273"/>
            <a:ext cx="2816504" cy="2829366"/>
          </a:xfrm>
          <a:prstGeom prst="roundRect">
            <a:avLst>
              <a:gd name="adj" fmla="val 0"/>
            </a:avLst>
          </a:prstGeom>
          <a:solidFill>
            <a:srgbClr val="FFFFFF">
              <a:shade val="85000"/>
            </a:srgbClr>
          </a:solidFill>
          <a:ln>
            <a:noFill/>
          </a:ln>
          <a:effectLst/>
          <a:extLst/>
        </p:spPr>
      </p:pic>
      <p:sp>
        <p:nvSpPr>
          <p:cNvPr id="13" name="Parallélogramme 12"/>
          <p:cNvSpPr/>
          <p:nvPr/>
        </p:nvSpPr>
        <p:spPr>
          <a:xfrm>
            <a:off x="-1" y="2120138"/>
            <a:ext cx="3898403" cy="2829365"/>
          </a:xfrm>
          <a:prstGeom prst="parallelogram">
            <a:avLst>
              <a:gd name="adj" fmla="val 0"/>
            </a:avLst>
          </a:prstGeom>
          <a:solidFill>
            <a:srgbClr val="0E4E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 name="Parallélogramme 13"/>
          <p:cNvSpPr/>
          <p:nvPr/>
        </p:nvSpPr>
        <p:spPr>
          <a:xfrm>
            <a:off x="0" y="2117270"/>
            <a:ext cx="6325487" cy="2832233"/>
          </a:xfrm>
          <a:prstGeom prst="parallelogram">
            <a:avLst>
              <a:gd name="adj" fmla="val 77553"/>
            </a:avLst>
          </a:prstGeom>
          <a:solidFill>
            <a:srgbClr val="0E4E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nvGrpSpPr>
          <p:cNvPr id="15" name="Groupe 14"/>
          <p:cNvGrpSpPr/>
          <p:nvPr/>
        </p:nvGrpSpPr>
        <p:grpSpPr>
          <a:xfrm>
            <a:off x="3210912" y="2792833"/>
            <a:ext cx="2642162" cy="2850069"/>
            <a:chOff x="4422930" y="2151154"/>
            <a:chExt cx="2642162" cy="2850069"/>
          </a:xfrm>
        </p:grpSpPr>
        <p:cxnSp>
          <p:nvCxnSpPr>
            <p:cNvPr id="16" name="Connecteur droit 15"/>
            <p:cNvCxnSpPr/>
            <p:nvPr userDrawn="1"/>
          </p:nvCxnSpPr>
          <p:spPr>
            <a:xfrm flipV="1">
              <a:off x="4422930" y="2639683"/>
              <a:ext cx="1891607" cy="2361540"/>
            </a:xfrm>
            <a:prstGeom prst="line">
              <a:avLst/>
            </a:prstGeom>
            <a:ln>
              <a:solidFill>
                <a:srgbClr val="FDB913"/>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userDrawn="1"/>
          </p:nvCxnSpPr>
          <p:spPr>
            <a:xfrm rot="21253704" flipV="1">
              <a:off x="4664792" y="2151154"/>
              <a:ext cx="2400300" cy="2464957"/>
            </a:xfrm>
            <a:prstGeom prst="line">
              <a:avLst/>
            </a:prstGeom>
            <a:ln>
              <a:solidFill>
                <a:srgbClr val="FDB913"/>
              </a:solidFill>
            </a:ln>
          </p:spPr>
          <p:style>
            <a:lnRef idx="2">
              <a:schemeClr val="accent1"/>
            </a:lnRef>
            <a:fillRef idx="0">
              <a:schemeClr val="accent1"/>
            </a:fillRef>
            <a:effectRef idx="1">
              <a:schemeClr val="accent1"/>
            </a:effectRef>
            <a:fontRef idx="minor">
              <a:schemeClr val="tx1"/>
            </a:fontRef>
          </p:style>
        </p:cxnSp>
      </p:grpSp>
      <p:sp>
        <p:nvSpPr>
          <p:cNvPr id="19" name="Espace réservé du texte 4"/>
          <p:cNvSpPr>
            <a:spLocks noGrp="1"/>
          </p:cNvSpPr>
          <p:nvPr>
            <p:ph type="body" sz="quarter" idx="13"/>
          </p:nvPr>
        </p:nvSpPr>
        <p:spPr>
          <a:xfrm>
            <a:off x="478465" y="4061631"/>
            <a:ext cx="3419937" cy="1147497"/>
          </a:xfrm>
        </p:spPr>
        <p:txBody>
          <a:bodyPr>
            <a:normAutofit/>
          </a:bodyPr>
          <a:lstStyle>
            <a:lvl1pPr marL="0" indent="0" algn="r">
              <a:buFont typeface="Arial" panose="020B0604020202020204" pitchFamily="34" charset="0"/>
              <a:buNone/>
              <a:defRPr sz="1600" b="1">
                <a:solidFill>
                  <a:schemeClr val="bg1"/>
                </a:solidFill>
                <a:latin typeface="Arial" panose="020B0604020202020204" pitchFamily="34" charset="0"/>
                <a:cs typeface="Arial" panose="020B0604020202020204" pitchFamily="34" charset="0"/>
              </a:defRPr>
            </a:lvl1pPr>
          </a:lstStyle>
          <a:p>
            <a:pPr lvl="0" algn="l"/>
            <a:r>
              <a:rPr lang="fr-FR" dirty="0" smtClean="0"/>
              <a:t>Une méthode rigoureuse</a:t>
            </a:r>
            <a:endParaRPr lang="fr-FR" dirty="0" smtClean="0"/>
          </a:p>
        </p:txBody>
      </p:sp>
      <p:sp>
        <p:nvSpPr>
          <p:cNvPr id="20" name="Titre 1"/>
          <p:cNvSpPr txBox="1">
            <a:spLocks/>
          </p:cNvSpPr>
          <p:nvPr/>
        </p:nvSpPr>
        <p:spPr>
          <a:xfrm>
            <a:off x="478465" y="2291995"/>
            <a:ext cx="5528708" cy="124696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cap="all" baseline="0">
                <a:solidFill>
                  <a:schemeClr val="bg1"/>
                </a:solidFill>
                <a:latin typeface="Arial" panose="020B0604020202020204" pitchFamily="34" charset="0"/>
                <a:ea typeface="+mj-ea"/>
                <a:cs typeface="Arial" panose="020B0604020202020204" pitchFamily="34" charset="0"/>
              </a:defRPr>
            </a:lvl1pPr>
          </a:lstStyle>
          <a:p>
            <a:r>
              <a:rPr lang="fr-CA" dirty="0" smtClean="0"/>
              <a:t>Bilan comparatif du médicament (</a:t>
            </a:r>
            <a:r>
              <a:rPr lang="fr-CA" dirty="0" err="1" smtClean="0"/>
              <a:t>bcm</a:t>
            </a:r>
            <a:r>
              <a:rPr lang="fr-CA" dirty="0" smtClean="0"/>
              <a:t>)</a:t>
            </a:r>
            <a:endParaRPr lang="fr-FR" dirty="0"/>
          </a:p>
        </p:txBody>
      </p:sp>
      <p:sp>
        <p:nvSpPr>
          <p:cNvPr id="2" name="Espace réservé du numéro de diapositive 1"/>
          <p:cNvSpPr>
            <a:spLocks noGrp="1"/>
          </p:cNvSpPr>
          <p:nvPr>
            <p:ph type="sldNum" sz="quarter" idx="12"/>
          </p:nvPr>
        </p:nvSpPr>
        <p:spPr/>
        <p:txBody>
          <a:bodyPr/>
          <a:lstStyle/>
          <a:p>
            <a:fld id="{6D3AD53C-73FF-054B-9E38-5EE5636A7E46}" type="slidenum">
              <a:rPr lang="fr-FR" smtClean="0"/>
              <a:pPr/>
              <a:t>1</a:t>
            </a:fld>
            <a:endParaRPr lang="fr-FR" dirty="0"/>
          </a:p>
        </p:txBody>
      </p:sp>
    </p:spTree>
    <p:extLst>
      <p:ext uri="{BB962C8B-B14F-4D97-AF65-F5344CB8AC3E}">
        <p14:creationId xmlns:p14="http://schemas.microsoft.com/office/powerpoint/2010/main" val="3365798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u contenu 2"/>
          <p:cNvSpPr>
            <a:spLocks noGrp="1"/>
          </p:cNvSpPr>
          <p:nvPr>
            <p:ph idx="4294967295"/>
          </p:nvPr>
        </p:nvSpPr>
        <p:spPr>
          <a:xfrm>
            <a:off x="945478" y="1537399"/>
            <a:ext cx="7556500" cy="551764"/>
          </a:xfrm>
          <a:prstGeom prst="rect">
            <a:avLst/>
          </a:prstGeom>
        </p:spPr>
        <p:txBody>
          <a:bodyPr/>
          <a:lstStyle/>
          <a:p>
            <a:r>
              <a:rPr lang="fr-FR" dirty="0"/>
              <a:t>Permet de mieux comprendre la gestion des médicaments</a:t>
            </a:r>
          </a:p>
        </p:txBody>
      </p:sp>
      <p:sp>
        <p:nvSpPr>
          <p:cNvPr id="29698" name="Espace réservé du numéro de diapositive 3"/>
          <p:cNvSpPr>
            <a:spLocks noGrp="1"/>
          </p:cNvSpPr>
          <p:nvPr>
            <p:ph type="sldNum" sz="quarter" idx="4294967295"/>
          </p:nvPr>
        </p:nvSpPr>
        <p:spPr bwMode="auto">
          <a:xfrm>
            <a:off x="8305800" y="242888"/>
            <a:ext cx="554038"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47B049EC-3D10-49DC-88F8-5EC5A133F7EB}" type="slidenum">
              <a:rPr lang="fr-FR"/>
              <a:pPr fontAlgn="base">
                <a:spcBef>
                  <a:spcPct val="0"/>
                </a:spcBef>
                <a:spcAft>
                  <a:spcPct val="0"/>
                </a:spcAft>
              </a:pPr>
              <a:t>10</a:t>
            </a:fld>
            <a:endParaRPr lang="fr-FR"/>
          </a:p>
        </p:txBody>
      </p:sp>
      <p:sp>
        <p:nvSpPr>
          <p:cNvPr id="29699" name="Titre 5"/>
          <p:cNvSpPr>
            <a:spLocks noGrp="1"/>
          </p:cNvSpPr>
          <p:nvPr>
            <p:ph type="title"/>
          </p:nvPr>
        </p:nvSpPr>
        <p:spPr>
          <a:xfrm>
            <a:off x="945478" y="608013"/>
            <a:ext cx="7741321" cy="1143000"/>
          </a:xfrm>
        </p:spPr>
        <p:txBody>
          <a:bodyPr/>
          <a:lstStyle/>
          <a:p>
            <a:r>
              <a:rPr lang="fr-FR" dirty="0"/>
              <a:t>L’aide à l’administration</a:t>
            </a:r>
          </a:p>
        </p:txBody>
      </p:sp>
      <p:pic>
        <p:nvPicPr>
          <p:cNvPr id="5" name="Picture 4">
            <a:extLst>
              <a:ext uri="{FF2B5EF4-FFF2-40B4-BE49-F238E27FC236}">
                <a16:creationId xmlns="" xmlns:a16="http://schemas.microsoft.com/office/drawing/2014/main" id="{D29C0461-2BDE-0D4B-AAFE-7F5FE96AD93F}"/>
              </a:ext>
            </a:extLst>
          </p:cNvPr>
          <p:cNvPicPr>
            <a:picLocks noChangeAspect="1"/>
          </p:cNvPicPr>
          <p:nvPr/>
        </p:nvPicPr>
        <p:blipFill>
          <a:blip r:embed="rId5"/>
          <a:stretch>
            <a:fillRect/>
          </a:stretch>
        </p:blipFill>
        <p:spPr>
          <a:xfrm>
            <a:off x="399621" y="2242928"/>
            <a:ext cx="8050060" cy="1530350"/>
          </a:xfrm>
          <a:prstGeom prst="rect">
            <a:avLst/>
          </a:prstGeom>
        </p:spPr>
      </p:pic>
      <p:sp>
        <p:nvSpPr>
          <p:cNvPr id="6" name="Organigramme : Alternative 4">
            <a:extLst>
              <a:ext uri="{FF2B5EF4-FFF2-40B4-BE49-F238E27FC236}">
                <a16:creationId xmlns="" xmlns:a16="http://schemas.microsoft.com/office/drawing/2014/main" id="{18D87335-928C-FD4D-81A6-5F9352542225}"/>
              </a:ext>
            </a:extLst>
          </p:cNvPr>
          <p:cNvSpPr/>
          <p:nvPr/>
        </p:nvSpPr>
        <p:spPr>
          <a:xfrm>
            <a:off x="253835" y="2242928"/>
            <a:ext cx="7897268" cy="1665958"/>
          </a:xfrm>
          <a:prstGeom prst="flowChartAlternateProcess">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7" name="Graphic 6" descr="Flip calendar">
            <a:extLst>
              <a:ext uri="{FF2B5EF4-FFF2-40B4-BE49-F238E27FC236}">
                <a16:creationId xmlns="" xmlns:a16="http://schemas.microsoft.com/office/drawing/2014/main" id="{69E06DB2-81F3-4540-BBA5-A2325E61A6B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089355" y="4885585"/>
            <a:ext cx="914400" cy="914400"/>
          </a:xfrm>
          <a:prstGeom prst="rect">
            <a:avLst/>
          </a:prstGeom>
        </p:spPr>
      </p:pic>
      <p:pic>
        <p:nvPicPr>
          <p:cNvPr id="9" name="Graphic 8" descr="Alarm clock">
            <a:extLst>
              <a:ext uri="{FF2B5EF4-FFF2-40B4-BE49-F238E27FC236}">
                <a16:creationId xmlns="" xmlns:a16="http://schemas.microsoft.com/office/drawing/2014/main" id="{FBB0D667-52AC-E14C-A359-F03D20435DC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41040" y="4885585"/>
            <a:ext cx="914400" cy="914400"/>
          </a:xfrm>
          <a:prstGeom prst="rect">
            <a:avLst/>
          </a:prstGeom>
        </p:spPr>
      </p:pic>
      <p:pic>
        <p:nvPicPr>
          <p:cNvPr id="3" name="media10.wav">
            <a:hlinkClick r:id="" action="ppaction://media"/>
            <a:extLst>
              <a:ext uri="{FF2B5EF4-FFF2-40B4-BE49-F238E27FC236}">
                <a16:creationId xmlns="" xmlns:a16="http://schemas.microsoft.com/office/drawing/2014/main" id="{14932FBA-CC50-6947-AE81-E29E810B0F2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18288" y="5799985"/>
            <a:ext cx="812800" cy="812800"/>
          </a:xfrm>
          <a:prstGeom prst="rect">
            <a:avLst/>
          </a:prstGeom>
        </p:spPr>
      </p:pic>
    </p:spTree>
    <p:extLst>
      <p:ext uri="{BB962C8B-B14F-4D97-AF65-F5344CB8AC3E}">
        <p14:creationId xmlns:p14="http://schemas.microsoft.com/office/powerpoint/2010/main" val="152341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re 1"/>
          <p:cNvSpPr>
            <a:spLocks noGrp="1"/>
          </p:cNvSpPr>
          <p:nvPr>
            <p:ph type="title"/>
          </p:nvPr>
        </p:nvSpPr>
        <p:spPr>
          <a:xfrm>
            <a:off x="945478" y="633896"/>
            <a:ext cx="7741321" cy="1143000"/>
          </a:xfrm>
        </p:spPr>
        <p:txBody>
          <a:bodyPr/>
          <a:lstStyle/>
          <a:p>
            <a:r>
              <a:rPr lang="fr-FR" dirty="0"/>
              <a:t>Les médicaments prescrits</a:t>
            </a:r>
          </a:p>
        </p:txBody>
      </p:sp>
      <p:sp>
        <p:nvSpPr>
          <p:cNvPr id="32770" name="Espace réservé du contenu 2"/>
          <p:cNvSpPr>
            <a:spLocks noGrp="1"/>
          </p:cNvSpPr>
          <p:nvPr>
            <p:ph idx="4294967295"/>
          </p:nvPr>
        </p:nvSpPr>
        <p:spPr>
          <a:xfrm>
            <a:off x="1041991" y="1562987"/>
            <a:ext cx="7263808" cy="5055302"/>
          </a:xfrm>
          <a:prstGeom prst="rect">
            <a:avLst/>
          </a:prstGeom>
        </p:spPr>
        <p:txBody>
          <a:bodyPr/>
          <a:lstStyle/>
          <a:p>
            <a:r>
              <a:rPr lang="fr-FR" sz="2000" dirty="0"/>
              <a:t>Poser des questions ouvertes (éviter des réponses oui/non)</a:t>
            </a:r>
          </a:p>
          <a:p>
            <a:pPr marL="228600" lvl="1" indent="0">
              <a:buNone/>
            </a:pPr>
            <a:r>
              <a:rPr lang="fr-FR" sz="1800" dirty="0"/>
              <a:t>✓Comment prenez-vous ce médicament? …Ah, le matin</a:t>
            </a:r>
          </a:p>
          <a:p>
            <a:pPr marL="228600" lvl="1" indent="0">
              <a:buNone/>
            </a:pPr>
            <a:r>
              <a:rPr lang="fr-FR" sz="1800" dirty="0"/>
              <a:t>⤫ Vous prenez bien ce médicament une fois par jour? …Oui</a:t>
            </a:r>
          </a:p>
          <a:p>
            <a:r>
              <a:rPr lang="fr-FR" sz="2000" dirty="0"/>
              <a:t>Il est essentiel de documenter ce que l’usager prend RÉELLEMENT et non ce qu’il est supposé prendre</a:t>
            </a:r>
          </a:p>
          <a:p>
            <a:r>
              <a:rPr lang="fr-FR" sz="2000" dirty="0"/>
              <a:t>Exemple :</a:t>
            </a:r>
          </a:p>
          <a:p>
            <a:pPr lvl="1"/>
            <a:r>
              <a:rPr lang="fr-FR" sz="1800" dirty="0"/>
              <a:t>Liste de la pharmacie: </a:t>
            </a:r>
            <a:r>
              <a:rPr lang="fr-FR" sz="1800" dirty="0" err="1"/>
              <a:t>Bisoprolol</a:t>
            </a:r>
            <a:r>
              <a:rPr lang="fr-FR" sz="1800" dirty="0"/>
              <a:t> 5mg die </a:t>
            </a:r>
            <a:r>
              <a:rPr lang="fr-FR" sz="1800" dirty="0" err="1"/>
              <a:t>am</a:t>
            </a:r>
            <a:endParaRPr lang="fr-FR" sz="1800" dirty="0"/>
          </a:p>
          <a:p>
            <a:pPr lvl="1"/>
            <a:r>
              <a:rPr lang="fr-FR" sz="1800" dirty="0"/>
              <a:t>Vous: « De quelle façon prenez-vous votre </a:t>
            </a:r>
            <a:r>
              <a:rPr lang="fr-FR" sz="1800" dirty="0" err="1"/>
              <a:t>Bisoprolol</a:t>
            </a:r>
            <a:r>
              <a:rPr lang="fr-FR" sz="1800" dirty="0"/>
              <a:t>? »</a:t>
            </a:r>
          </a:p>
          <a:p>
            <a:pPr lvl="1"/>
            <a:r>
              <a:rPr lang="fr-FR" sz="1800" dirty="0"/>
              <a:t>Usager: « Je n’en prends que la moitié car cela m’étourdit »</a:t>
            </a:r>
          </a:p>
          <a:p>
            <a:pPr lvl="1"/>
            <a:r>
              <a:rPr lang="fr-FR" sz="1800" dirty="0"/>
              <a:t>Inscrire que l’usager prend </a:t>
            </a:r>
            <a:r>
              <a:rPr lang="fr-CA" sz="1800" dirty="0" err="1"/>
              <a:t>Bisoprolol</a:t>
            </a:r>
            <a:r>
              <a:rPr lang="fr-CA" sz="1800" dirty="0"/>
              <a:t> 2.5mg die </a:t>
            </a:r>
            <a:r>
              <a:rPr lang="fr-CA" sz="1800" dirty="0" err="1"/>
              <a:t>am</a:t>
            </a:r>
            <a:r>
              <a:rPr lang="fr-CA" sz="1800" dirty="0"/>
              <a:t> ( ou ½ comprimé) </a:t>
            </a:r>
            <a:r>
              <a:rPr lang="fr-CA" sz="1800" b="1" dirty="0"/>
              <a:t>car étourdissements </a:t>
            </a:r>
            <a:endParaRPr lang="fr-FR" sz="1800" b="1" dirty="0"/>
          </a:p>
          <a:p>
            <a:pPr lvl="1"/>
            <a:r>
              <a:rPr lang="fr-FR" sz="1800" dirty="0"/>
              <a:t>Médicaments cessés …</a:t>
            </a:r>
          </a:p>
          <a:p>
            <a:pPr lvl="1"/>
            <a:r>
              <a:rPr lang="fr-FR" sz="1800" dirty="0"/>
              <a:t>Date de renouvellement et fréquence approximative (crème, </a:t>
            </a:r>
            <a:r>
              <a:rPr lang="fr-FR" sz="1800" dirty="0">
                <a:solidFill>
                  <a:schemeClr val="tx1">
                    <a:lumMod val="65000"/>
                    <a:lumOff val="35000"/>
                  </a:schemeClr>
                </a:solidFill>
              </a:rPr>
              <a:t>PRN</a:t>
            </a:r>
            <a:r>
              <a:rPr lang="fr-FR" sz="1800" dirty="0"/>
              <a:t>)  </a:t>
            </a:r>
          </a:p>
        </p:txBody>
      </p:sp>
      <p:sp>
        <p:nvSpPr>
          <p:cNvPr id="32771" name="Espace réservé du numéro de diapositive 3"/>
          <p:cNvSpPr>
            <a:spLocks noGrp="1"/>
          </p:cNvSpPr>
          <p:nvPr>
            <p:ph type="sldNum" sz="quarter" idx="4294967295"/>
          </p:nvPr>
        </p:nvSpPr>
        <p:spPr bwMode="auto">
          <a:xfrm>
            <a:off x="8305800" y="242888"/>
            <a:ext cx="554038"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F1BECA6B-12F9-47FF-A0F7-CB73178F96DD}" type="slidenum">
              <a:rPr lang="fr-FR"/>
              <a:pPr fontAlgn="base">
                <a:spcBef>
                  <a:spcPct val="0"/>
                </a:spcBef>
                <a:spcAft>
                  <a:spcPct val="0"/>
                </a:spcAft>
              </a:pPr>
              <a:t>11</a:t>
            </a:fld>
            <a:endParaRPr lang="fr-FR"/>
          </a:p>
        </p:txBody>
      </p:sp>
      <p:pic>
        <p:nvPicPr>
          <p:cNvPr id="14" name="Graphic 13" descr="Questions">
            <a:extLst>
              <a:ext uri="{FF2B5EF4-FFF2-40B4-BE49-F238E27FC236}">
                <a16:creationId xmlns="" xmlns:a16="http://schemas.microsoft.com/office/drawing/2014/main" id="{21141187-4A07-2D41-A27C-9428CDBAF64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265988" y="2971800"/>
            <a:ext cx="914400" cy="914400"/>
          </a:xfrm>
          <a:prstGeom prst="rect">
            <a:avLst/>
          </a:prstGeom>
        </p:spPr>
      </p:pic>
      <p:pic>
        <p:nvPicPr>
          <p:cNvPr id="3" name="media11.wav">
            <a:hlinkClick r:id="" action="ppaction://media"/>
            <a:extLst>
              <a:ext uri="{FF2B5EF4-FFF2-40B4-BE49-F238E27FC236}">
                <a16:creationId xmlns="" xmlns:a16="http://schemas.microsoft.com/office/drawing/2014/main" id="{E48C698D-D728-E74D-99F6-57419B262B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9078" y="5928242"/>
            <a:ext cx="812800" cy="812800"/>
          </a:xfrm>
          <a:prstGeom prst="rect">
            <a:avLst/>
          </a:prstGeom>
        </p:spPr>
      </p:pic>
    </p:spTree>
    <p:extLst>
      <p:ext uri="{BB962C8B-B14F-4D97-AF65-F5344CB8AC3E}">
        <p14:creationId xmlns:p14="http://schemas.microsoft.com/office/powerpoint/2010/main" val="411753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re 1"/>
          <p:cNvSpPr>
            <a:spLocks noGrp="1"/>
          </p:cNvSpPr>
          <p:nvPr>
            <p:ph type="title"/>
          </p:nvPr>
        </p:nvSpPr>
        <p:spPr>
          <a:xfrm>
            <a:off x="945478" y="608013"/>
            <a:ext cx="7741321" cy="1143000"/>
          </a:xfrm>
        </p:spPr>
        <p:txBody>
          <a:bodyPr/>
          <a:lstStyle/>
          <a:p>
            <a:r>
              <a:rPr lang="fr-FR" dirty="0"/>
              <a:t>Les divergences</a:t>
            </a:r>
          </a:p>
        </p:txBody>
      </p:sp>
      <p:sp>
        <p:nvSpPr>
          <p:cNvPr id="38914" name="Espace réservé du contenu 2"/>
          <p:cNvSpPr>
            <a:spLocks noGrp="1"/>
          </p:cNvSpPr>
          <p:nvPr>
            <p:ph idx="4294967295"/>
          </p:nvPr>
        </p:nvSpPr>
        <p:spPr>
          <a:xfrm>
            <a:off x="1105785" y="1981200"/>
            <a:ext cx="6949189" cy="4144963"/>
          </a:xfrm>
          <a:prstGeom prst="rect">
            <a:avLst/>
          </a:prstGeom>
        </p:spPr>
        <p:txBody>
          <a:bodyPr/>
          <a:lstStyle/>
          <a:p>
            <a:r>
              <a:rPr lang="fr-FR" dirty="0"/>
              <a:t>Qu’arrive-t-il si les 2 sources d’information présentent des divergences?</a:t>
            </a:r>
          </a:p>
          <a:p>
            <a:pPr lvl="1"/>
            <a:r>
              <a:rPr lang="fr-FR" dirty="0"/>
              <a:t>Seulement une d’entre elles correspond à ce que l’usager prend RÉELLEMENT</a:t>
            </a:r>
          </a:p>
          <a:p>
            <a:pPr lvl="1"/>
            <a:r>
              <a:rPr lang="fr-FR" dirty="0"/>
              <a:t>Clarifier l’information avec l’usager lors de l’entrevue</a:t>
            </a:r>
          </a:p>
          <a:p>
            <a:r>
              <a:rPr lang="fr-FR" dirty="0"/>
              <a:t>Faire venir le profil de pharmacie en cas de doute ou si l’information est incomplète</a:t>
            </a:r>
          </a:p>
          <a:p>
            <a:r>
              <a:rPr lang="fr-FR" dirty="0"/>
              <a:t>Documenter sur le profil DSQ</a:t>
            </a:r>
          </a:p>
        </p:txBody>
      </p:sp>
      <p:sp>
        <p:nvSpPr>
          <p:cNvPr id="38915" name="Espace réservé du numéro de diapositive 3"/>
          <p:cNvSpPr>
            <a:spLocks noGrp="1"/>
          </p:cNvSpPr>
          <p:nvPr>
            <p:ph type="sldNum" sz="quarter" idx="4294967295"/>
          </p:nvPr>
        </p:nvSpPr>
        <p:spPr bwMode="auto">
          <a:xfrm>
            <a:off x="8305800" y="242888"/>
            <a:ext cx="554038"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5E4161A2-D4C0-448A-8D93-53B7DA484E6B}" type="slidenum">
              <a:rPr lang="fr-FR"/>
              <a:pPr fontAlgn="base">
                <a:spcBef>
                  <a:spcPct val="0"/>
                </a:spcBef>
                <a:spcAft>
                  <a:spcPct val="0"/>
                </a:spcAft>
              </a:pPr>
              <a:t>12</a:t>
            </a:fld>
            <a:endParaRPr lang="fr-FR"/>
          </a:p>
        </p:txBody>
      </p:sp>
      <p:pic>
        <p:nvPicPr>
          <p:cNvPr id="4" name="Graphic 3" descr="Circles with arrows">
            <a:extLst>
              <a:ext uri="{FF2B5EF4-FFF2-40B4-BE49-F238E27FC236}">
                <a16:creationId xmlns="" xmlns:a16="http://schemas.microsoft.com/office/drawing/2014/main" id="{347E7E61-9AAA-094E-8894-5B47B8357DC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597774" y="2603433"/>
            <a:ext cx="914400" cy="914400"/>
          </a:xfrm>
          <a:prstGeom prst="rect">
            <a:avLst/>
          </a:prstGeom>
        </p:spPr>
      </p:pic>
      <p:pic>
        <p:nvPicPr>
          <p:cNvPr id="3" name="media12.wav">
            <a:hlinkClick r:id="" action="ppaction://media"/>
            <a:extLst>
              <a:ext uri="{FF2B5EF4-FFF2-40B4-BE49-F238E27FC236}">
                <a16:creationId xmlns="" xmlns:a16="http://schemas.microsoft.com/office/drawing/2014/main" id="{FA7B9ED8-C1C7-B745-A7D1-1C5BE4E6D7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5785" y="5471042"/>
            <a:ext cx="812800" cy="812800"/>
          </a:xfrm>
          <a:prstGeom prst="rect">
            <a:avLst/>
          </a:prstGeom>
        </p:spPr>
      </p:pic>
    </p:spTree>
    <p:extLst>
      <p:ext uri="{BB962C8B-B14F-4D97-AF65-F5344CB8AC3E}">
        <p14:creationId xmlns:p14="http://schemas.microsoft.com/office/powerpoint/2010/main" val="119891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Les médicaments sans prescriptions et autres</a:t>
            </a:r>
          </a:p>
        </p:txBody>
      </p:sp>
      <p:sp>
        <p:nvSpPr>
          <p:cNvPr id="4" name="Espace réservé du numéro de diapositive 3"/>
          <p:cNvSpPr>
            <a:spLocks noGrp="1"/>
          </p:cNvSpPr>
          <p:nvPr>
            <p:ph type="sldNum" sz="quarter" idx="4294967295"/>
          </p:nvPr>
        </p:nvSpPr>
        <p:spPr>
          <a:xfrm>
            <a:off x="8305800" y="242888"/>
            <a:ext cx="554038" cy="365125"/>
          </a:xfrm>
          <a:prstGeom prst="rect">
            <a:avLst/>
          </a:prstGeom>
        </p:spPr>
        <p:txBody>
          <a:bodyPr/>
          <a:lstStyle/>
          <a:p>
            <a:pPr>
              <a:defRPr/>
            </a:pPr>
            <a:fld id="{6B2B2274-C70C-420B-8597-2062BE95B95D}" type="slidenum">
              <a:rPr lang="fr-FR" smtClean="0"/>
              <a:pPr>
                <a:defRPr/>
              </a:pPr>
              <a:t>13</a:t>
            </a:fld>
            <a:endParaRPr lang="fr-FR"/>
          </a:p>
        </p:txBody>
      </p:sp>
      <p:pic>
        <p:nvPicPr>
          <p:cNvPr id="8" name="Picture 7">
            <a:extLst>
              <a:ext uri="{FF2B5EF4-FFF2-40B4-BE49-F238E27FC236}">
                <a16:creationId xmlns="" xmlns:a16="http://schemas.microsoft.com/office/drawing/2014/main" id="{2E77B7D2-3842-D348-80B0-DBEB3B4162A5}"/>
              </a:ext>
            </a:extLst>
          </p:cNvPr>
          <p:cNvPicPr>
            <a:picLocks noChangeAspect="1"/>
          </p:cNvPicPr>
          <p:nvPr/>
        </p:nvPicPr>
        <p:blipFill>
          <a:blip r:embed="rId5"/>
          <a:stretch>
            <a:fillRect/>
          </a:stretch>
        </p:blipFill>
        <p:spPr>
          <a:xfrm>
            <a:off x="693107" y="2304723"/>
            <a:ext cx="7819068" cy="3329287"/>
          </a:xfrm>
          <a:prstGeom prst="rect">
            <a:avLst/>
          </a:prstGeom>
        </p:spPr>
      </p:pic>
      <p:sp>
        <p:nvSpPr>
          <p:cNvPr id="6" name="Organigramme : Alternative 4">
            <a:extLst>
              <a:ext uri="{FF2B5EF4-FFF2-40B4-BE49-F238E27FC236}">
                <a16:creationId xmlns="" xmlns:a16="http://schemas.microsoft.com/office/drawing/2014/main" id="{7C9012B9-0688-B94D-8387-74CF332AC39D}"/>
              </a:ext>
            </a:extLst>
          </p:cNvPr>
          <p:cNvSpPr/>
          <p:nvPr/>
        </p:nvSpPr>
        <p:spPr>
          <a:xfrm>
            <a:off x="673768" y="2023359"/>
            <a:ext cx="7819067" cy="3635023"/>
          </a:xfrm>
          <a:prstGeom prst="flowChartAlternateProcess">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7" name="Graphic 6" descr="Information">
            <a:extLst>
              <a:ext uri="{FF2B5EF4-FFF2-40B4-BE49-F238E27FC236}">
                <a16:creationId xmlns="" xmlns:a16="http://schemas.microsoft.com/office/drawing/2014/main" id="{A34242B0-B46C-8A4F-ADC2-866736DCB30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054975" y="1099771"/>
            <a:ext cx="914400" cy="914400"/>
          </a:xfrm>
          <a:prstGeom prst="rect">
            <a:avLst/>
          </a:prstGeom>
        </p:spPr>
      </p:pic>
      <p:sp>
        <p:nvSpPr>
          <p:cNvPr id="5" name="TextBox 4">
            <a:extLst>
              <a:ext uri="{FF2B5EF4-FFF2-40B4-BE49-F238E27FC236}">
                <a16:creationId xmlns="" xmlns:a16="http://schemas.microsoft.com/office/drawing/2014/main" id="{62D5967B-2AED-1A49-B064-DDBCA57E2FA3}"/>
              </a:ext>
            </a:extLst>
          </p:cNvPr>
          <p:cNvSpPr txBox="1"/>
          <p:nvPr/>
        </p:nvSpPr>
        <p:spPr>
          <a:xfrm>
            <a:off x="912037" y="5658382"/>
            <a:ext cx="7381207" cy="400110"/>
          </a:xfrm>
          <a:prstGeom prst="rect">
            <a:avLst/>
          </a:prstGeom>
          <a:noFill/>
        </p:spPr>
        <p:txBody>
          <a:bodyPr wrap="square" rtlCol="0">
            <a:spAutoFit/>
          </a:bodyPr>
          <a:lstStyle/>
          <a:p>
            <a:pPr marL="228600" lvl="0" indent="-228600" defTabSz="914400">
              <a:spcBef>
                <a:spcPts val="2000"/>
              </a:spcBef>
              <a:buClr>
                <a:srgbClr val="663366"/>
              </a:buClr>
              <a:buSzPct val="75000"/>
              <a:buFont typeface="Wingdings" pitchFamily="2" charset="2"/>
              <a:buChar char="n"/>
            </a:pPr>
            <a:r>
              <a:rPr lang="fr-FR" sz="2000" dirty="0">
                <a:solidFill>
                  <a:srgbClr val="595959"/>
                </a:solidFill>
                <a:latin typeface="Rockwell"/>
              </a:rPr>
              <a:t>Inscrire aussi au bas ou au verso du profil DSQ</a:t>
            </a:r>
          </a:p>
        </p:txBody>
      </p:sp>
      <p:pic>
        <p:nvPicPr>
          <p:cNvPr id="9" name="media13.wav">
            <a:hlinkClick r:id="" action="ppaction://media"/>
            <a:extLst>
              <a:ext uri="{FF2B5EF4-FFF2-40B4-BE49-F238E27FC236}">
                <a16:creationId xmlns="" xmlns:a16="http://schemas.microsoft.com/office/drawing/2014/main" id="{9ED946BB-59AB-854A-96CA-E8FE328537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791" y="6045200"/>
            <a:ext cx="812800" cy="812800"/>
          </a:xfrm>
          <a:prstGeom prst="rect">
            <a:avLst/>
          </a:prstGeom>
        </p:spPr>
      </p:pic>
    </p:spTree>
    <p:extLst>
      <p:ext uri="{BB962C8B-B14F-4D97-AF65-F5344CB8AC3E}">
        <p14:creationId xmlns:p14="http://schemas.microsoft.com/office/powerpoint/2010/main" val="207088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01479" y="808216"/>
            <a:ext cx="7556500" cy="640277"/>
          </a:xfrm>
        </p:spPr>
        <p:txBody>
          <a:bodyPr/>
          <a:lstStyle/>
          <a:p>
            <a:r>
              <a:rPr lang="fr-CA" dirty="0"/>
              <a:t>Adhésion au traitement</a:t>
            </a:r>
          </a:p>
        </p:txBody>
      </p:sp>
      <p:sp>
        <p:nvSpPr>
          <p:cNvPr id="3" name="Espace réservé du contenu 2"/>
          <p:cNvSpPr>
            <a:spLocks noGrp="1"/>
          </p:cNvSpPr>
          <p:nvPr>
            <p:ph idx="4294967295"/>
          </p:nvPr>
        </p:nvSpPr>
        <p:spPr>
          <a:xfrm>
            <a:off x="1201479" y="1486743"/>
            <a:ext cx="6853496" cy="1936027"/>
          </a:xfrm>
          <a:prstGeom prst="rect">
            <a:avLst/>
          </a:prstGeom>
        </p:spPr>
        <p:txBody>
          <a:bodyPr/>
          <a:lstStyle/>
          <a:p>
            <a:r>
              <a:rPr lang="fr-CA" sz="2000" dirty="0"/>
              <a:t>Important de valider si l’usager oublie des médicaments  </a:t>
            </a:r>
          </a:p>
          <a:p>
            <a:r>
              <a:rPr lang="fr-CA" sz="2000" dirty="0"/>
              <a:t>Si l’usager utilise un </a:t>
            </a:r>
            <a:r>
              <a:rPr lang="fr-CA" sz="2000" dirty="0" err="1"/>
              <a:t>dispill</a:t>
            </a:r>
            <a:r>
              <a:rPr lang="fr-CA" sz="2000" dirty="0"/>
              <a:t> ou pilulier, vous pouvez mettre un oui sur le profil DSQ </a:t>
            </a:r>
            <a:r>
              <a:rPr lang="fr-CA" sz="2000" dirty="0" err="1"/>
              <a:t>vis-à</a:t>
            </a:r>
            <a:r>
              <a:rPr lang="fr-CA" sz="2000" dirty="0"/>
              <a:t> vis les médicaments per os réguliers,  mais vous devez valider les pompes, timbres,  les </a:t>
            </a:r>
            <a:r>
              <a:rPr lang="fr-CA" sz="2000" dirty="0">
                <a:solidFill>
                  <a:schemeClr val="tx1">
                    <a:lumMod val="65000"/>
                    <a:lumOff val="35000"/>
                  </a:schemeClr>
                </a:solidFill>
              </a:rPr>
              <a:t>PRN</a:t>
            </a:r>
            <a:r>
              <a:rPr lang="fr-CA" sz="2000" dirty="0"/>
              <a:t> hors </a:t>
            </a:r>
            <a:r>
              <a:rPr lang="fr-CA" sz="2000" dirty="0" err="1"/>
              <a:t>dispill</a:t>
            </a:r>
            <a:r>
              <a:rPr lang="fr-CA" sz="2000" dirty="0"/>
              <a:t> etc.</a:t>
            </a:r>
          </a:p>
          <a:p>
            <a:endParaRPr lang="fr-CA" sz="2000" dirty="0"/>
          </a:p>
          <a:p>
            <a:endParaRPr lang="fr-CA" sz="2000" dirty="0"/>
          </a:p>
          <a:p>
            <a:pPr marL="0" indent="0">
              <a:buNone/>
            </a:pPr>
            <a:endParaRPr lang="fr-CA" sz="3200" dirty="0" smtClean="0"/>
          </a:p>
          <a:p>
            <a:pPr marL="0" indent="0">
              <a:buNone/>
            </a:pPr>
            <a:r>
              <a:rPr lang="fr-CA" sz="3200" dirty="0" smtClean="0"/>
              <a:t>Bravo </a:t>
            </a:r>
            <a:r>
              <a:rPr lang="fr-CA" sz="3200" dirty="0"/>
              <a:t>vous avez terminé la section BCM.</a:t>
            </a:r>
          </a:p>
          <a:p>
            <a:pPr marL="0" indent="0">
              <a:buNone/>
            </a:pPr>
            <a:r>
              <a:rPr lang="fr-CA" sz="2000" dirty="0"/>
              <a:t>Il ne vous reste qu’à signer, votre titre, # permis, date et heure</a:t>
            </a:r>
          </a:p>
          <a:p>
            <a:endParaRPr lang="fr-CA" sz="2000" dirty="0"/>
          </a:p>
          <a:p>
            <a:endParaRPr lang="fr-CA" sz="2000" dirty="0"/>
          </a:p>
        </p:txBody>
      </p:sp>
      <p:sp>
        <p:nvSpPr>
          <p:cNvPr id="4" name="Espace réservé du numéro de diapositive 3"/>
          <p:cNvSpPr>
            <a:spLocks noGrp="1"/>
          </p:cNvSpPr>
          <p:nvPr>
            <p:ph type="sldNum" sz="quarter" idx="4294967295"/>
          </p:nvPr>
        </p:nvSpPr>
        <p:spPr>
          <a:xfrm>
            <a:off x="8305800" y="242888"/>
            <a:ext cx="554038" cy="365125"/>
          </a:xfrm>
          <a:prstGeom prst="rect">
            <a:avLst/>
          </a:prstGeom>
        </p:spPr>
        <p:txBody>
          <a:bodyPr/>
          <a:lstStyle/>
          <a:p>
            <a:pPr>
              <a:defRPr/>
            </a:pPr>
            <a:fld id="{6B2B2274-C70C-420B-8597-2062BE95B95D}" type="slidenum">
              <a:rPr lang="fr-FR" smtClean="0"/>
              <a:pPr>
                <a:defRPr/>
              </a:pPr>
              <a:t>14</a:t>
            </a:fld>
            <a:endParaRPr lang="fr-FR"/>
          </a:p>
        </p:txBody>
      </p:sp>
      <p:pic>
        <p:nvPicPr>
          <p:cNvPr id="6" name="Picture 5">
            <a:extLst>
              <a:ext uri="{FF2B5EF4-FFF2-40B4-BE49-F238E27FC236}">
                <a16:creationId xmlns="" xmlns:a16="http://schemas.microsoft.com/office/drawing/2014/main" id="{3CA369FA-7293-0647-9D50-6DE97E5E8349}"/>
              </a:ext>
            </a:extLst>
          </p:cNvPr>
          <p:cNvPicPr>
            <a:picLocks noChangeAspect="1"/>
          </p:cNvPicPr>
          <p:nvPr/>
        </p:nvPicPr>
        <p:blipFill rotWithShape="1">
          <a:blip r:embed="rId5"/>
          <a:srcRect r="11007"/>
          <a:stretch/>
        </p:blipFill>
        <p:spPr>
          <a:xfrm>
            <a:off x="945042" y="3294257"/>
            <a:ext cx="7812937" cy="918520"/>
          </a:xfrm>
          <a:prstGeom prst="rect">
            <a:avLst/>
          </a:prstGeom>
        </p:spPr>
      </p:pic>
      <p:sp>
        <p:nvSpPr>
          <p:cNvPr id="7" name="Organigramme : Alternative 4">
            <a:extLst>
              <a:ext uri="{FF2B5EF4-FFF2-40B4-BE49-F238E27FC236}">
                <a16:creationId xmlns="" xmlns:a16="http://schemas.microsoft.com/office/drawing/2014/main" id="{60D4B072-77DF-B340-AC10-F41E5B787BC7}"/>
              </a:ext>
            </a:extLst>
          </p:cNvPr>
          <p:cNvSpPr/>
          <p:nvPr/>
        </p:nvSpPr>
        <p:spPr>
          <a:xfrm>
            <a:off x="771540" y="3294257"/>
            <a:ext cx="8088298" cy="725324"/>
          </a:xfrm>
          <a:prstGeom prst="flowChartAlternateProcess">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8" name="media14.wav">
            <a:hlinkClick r:id="" action="ppaction://media"/>
            <a:extLst>
              <a:ext uri="{FF2B5EF4-FFF2-40B4-BE49-F238E27FC236}">
                <a16:creationId xmlns="" xmlns:a16="http://schemas.microsoft.com/office/drawing/2014/main" id="{5E3934EE-F039-5D49-B7FF-921D8D75F1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5140" y="5917609"/>
            <a:ext cx="812800" cy="812800"/>
          </a:xfrm>
          <a:prstGeom prst="rect">
            <a:avLst/>
          </a:prstGeom>
        </p:spPr>
      </p:pic>
    </p:spTree>
    <p:extLst>
      <p:ext uri="{BB962C8B-B14F-4D97-AF65-F5344CB8AC3E}">
        <p14:creationId xmlns:p14="http://schemas.microsoft.com/office/powerpoint/2010/main" val="156661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5478" y="617947"/>
            <a:ext cx="7741321" cy="1143000"/>
          </a:xfrm>
        </p:spPr>
        <p:txBody>
          <a:bodyPr/>
          <a:lstStyle/>
          <a:p>
            <a:r>
              <a:rPr lang="fr-CA" dirty="0"/>
              <a:t>Le prescripteur</a:t>
            </a:r>
          </a:p>
        </p:txBody>
      </p:sp>
      <p:sp>
        <p:nvSpPr>
          <p:cNvPr id="3" name="Espace réservé du contenu 2"/>
          <p:cNvSpPr>
            <a:spLocks noGrp="1"/>
          </p:cNvSpPr>
          <p:nvPr>
            <p:ph idx="4294967295"/>
          </p:nvPr>
        </p:nvSpPr>
        <p:spPr>
          <a:xfrm>
            <a:off x="1040735" y="1679245"/>
            <a:ext cx="7556500" cy="4495800"/>
          </a:xfrm>
          <a:prstGeom prst="rect">
            <a:avLst/>
          </a:prstGeom>
        </p:spPr>
        <p:txBody>
          <a:bodyPr/>
          <a:lstStyle/>
          <a:p>
            <a:r>
              <a:rPr lang="fr-CA" sz="2000" dirty="0"/>
              <a:t>BCM complété se retrouve dans le dossier patient</a:t>
            </a:r>
          </a:p>
          <a:p>
            <a:r>
              <a:rPr lang="fr-CA" sz="2000" dirty="0"/>
              <a:t>Déterminer si le prescripteur doit être informé immédiatement</a:t>
            </a:r>
          </a:p>
          <a:p>
            <a:r>
              <a:rPr lang="fr-CA" sz="2000" dirty="0"/>
              <a:t>Consultation du BCM</a:t>
            </a:r>
            <a:r>
              <a:rPr lang="fr-CA" sz="2000" b="1" dirty="0"/>
              <a:t> </a:t>
            </a:r>
            <a:r>
              <a:rPr lang="fr-CA" sz="2000" dirty="0"/>
              <a:t>afin de prescrire les médicaments à l’admission</a:t>
            </a:r>
            <a:endParaRPr lang="fr-CA" sz="2000" b="1" dirty="0"/>
          </a:p>
          <a:p>
            <a:r>
              <a:rPr lang="fr-CA" sz="2000" dirty="0"/>
              <a:t>Peut prescrire directement sur le profil DSQ avec les mentions « OUI / Modifié » en justifiant les modifications</a:t>
            </a:r>
          </a:p>
          <a:p>
            <a:r>
              <a:rPr lang="fr-CA" sz="2000" dirty="0"/>
              <a:t>Documente les raisons de cessation ou de modification</a:t>
            </a:r>
          </a:p>
          <a:p>
            <a:r>
              <a:rPr lang="fr-CA" sz="2000" dirty="0"/>
              <a:t>Si un médicament avait été cessé par l’usager, </a:t>
            </a:r>
            <a:r>
              <a:rPr lang="fr-CA" sz="2000" dirty="0" smtClean="0"/>
              <a:t>spécifie </a:t>
            </a:r>
            <a:r>
              <a:rPr lang="fr-CA" sz="2000" dirty="0"/>
              <a:t>la posologie désirée s’il souhaite reprendre le médicament</a:t>
            </a:r>
          </a:p>
        </p:txBody>
      </p:sp>
      <p:sp>
        <p:nvSpPr>
          <p:cNvPr id="4" name="Espace réservé du numéro de diapositive 3"/>
          <p:cNvSpPr>
            <a:spLocks noGrp="1"/>
          </p:cNvSpPr>
          <p:nvPr>
            <p:ph type="sldNum" sz="quarter" idx="4294967295"/>
          </p:nvPr>
        </p:nvSpPr>
        <p:spPr>
          <a:xfrm>
            <a:off x="8305800" y="242888"/>
            <a:ext cx="554038" cy="365125"/>
          </a:xfrm>
          <a:prstGeom prst="rect">
            <a:avLst/>
          </a:prstGeom>
        </p:spPr>
        <p:txBody>
          <a:bodyPr/>
          <a:lstStyle/>
          <a:p>
            <a:pPr>
              <a:defRPr/>
            </a:pPr>
            <a:fld id="{6B2B2274-C70C-420B-8597-2062BE95B95D}" type="slidenum">
              <a:rPr lang="fr-FR" smtClean="0"/>
              <a:pPr>
                <a:defRPr/>
              </a:pPr>
              <a:t>15</a:t>
            </a:fld>
            <a:endParaRPr lang="fr-FR"/>
          </a:p>
        </p:txBody>
      </p:sp>
      <p:pic>
        <p:nvPicPr>
          <p:cNvPr id="7" name="Graphic 6" descr="Doctor">
            <a:extLst>
              <a:ext uri="{FF2B5EF4-FFF2-40B4-BE49-F238E27FC236}">
                <a16:creationId xmlns="" xmlns:a16="http://schemas.microsoft.com/office/drawing/2014/main" id="{C1648AB1-A771-A747-8C24-3F23BD40F7F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086275" y="617947"/>
            <a:ext cx="914400" cy="914400"/>
          </a:xfrm>
          <a:prstGeom prst="rect">
            <a:avLst/>
          </a:prstGeom>
        </p:spPr>
      </p:pic>
      <p:pic>
        <p:nvPicPr>
          <p:cNvPr id="6" name="media15.wav">
            <a:hlinkClick r:id="" action="ppaction://media"/>
            <a:extLst>
              <a:ext uri="{FF2B5EF4-FFF2-40B4-BE49-F238E27FC236}">
                <a16:creationId xmlns="" xmlns:a16="http://schemas.microsoft.com/office/drawing/2014/main" id="{B1F1816B-DCF7-C74C-AD13-74C2B9191C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478" y="5638800"/>
            <a:ext cx="812800" cy="812800"/>
          </a:xfrm>
          <a:prstGeom prst="rect">
            <a:avLst/>
          </a:prstGeom>
        </p:spPr>
      </p:pic>
    </p:spTree>
    <p:extLst>
      <p:ext uri="{BB962C8B-B14F-4D97-AF65-F5344CB8AC3E}">
        <p14:creationId xmlns:p14="http://schemas.microsoft.com/office/powerpoint/2010/main" val="144985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5478" y="756538"/>
            <a:ext cx="7741321" cy="1143000"/>
          </a:xfrm>
        </p:spPr>
        <p:txBody>
          <a:bodyPr/>
          <a:lstStyle/>
          <a:p>
            <a:r>
              <a:rPr lang="fr-CA" dirty="0"/>
              <a:t>BCM PROACTIF vs RÉTROSPECTIF</a:t>
            </a:r>
          </a:p>
        </p:txBody>
      </p:sp>
      <p:sp>
        <p:nvSpPr>
          <p:cNvPr id="3" name="Espace réservé du contenu 2"/>
          <p:cNvSpPr>
            <a:spLocks noGrp="1"/>
          </p:cNvSpPr>
          <p:nvPr>
            <p:ph idx="4294967295"/>
          </p:nvPr>
        </p:nvSpPr>
        <p:spPr>
          <a:xfrm>
            <a:off x="1063256" y="1900237"/>
            <a:ext cx="7267944" cy="4144963"/>
          </a:xfrm>
          <a:prstGeom prst="rect">
            <a:avLst/>
          </a:prstGeom>
        </p:spPr>
        <p:txBody>
          <a:bodyPr/>
          <a:lstStyle/>
          <a:p>
            <a:r>
              <a:rPr lang="fr-CA" b="1" dirty="0"/>
              <a:t>Proactif</a:t>
            </a:r>
            <a:r>
              <a:rPr lang="fr-CA" dirty="0"/>
              <a:t> (avant la rédaction des ordonnances)</a:t>
            </a:r>
          </a:p>
          <a:p>
            <a:pPr lvl="1"/>
            <a:r>
              <a:rPr lang="fr-CA" dirty="0"/>
              <a:t>Usagers suivis en externe</a:t>
            </a:r>
          </a:p>
          <a:p>
            <a:pPr lvl="1"/>
            <a:r>
              <a:rPr lang="fr-CA" dirty="0"/>
              <a:t>Usagers à l’urgence</a:t>
            </a:r>
          </a:p>
          <a:p>
            <a:r>
              <a:rPr lang="fr-CA" b="1" dirty="0"/>
              <a:t>Rétrospectif </a:t>
            </a:r>
            <a:r>
              <a:rPr lang="fr-CA" dirty="0"/>
              <a:t>(après la rédaction des ordonnances)</a:t>
            </a:r>
          </a:p>
          <a:p>
            <a:pPr lvl="1"/>
            <a:r>
              <a:rPr lang="fr-CA" dirty="0"/>
              <a:t>Usagers à l’urgence</a:t>
            </a:r>
          </a:p>
          <a:p>
            <a:r>
              <a:rPr lang="fr-CA" dirty="0"/>
              <a:t>Le BCM proactif est à privilégier lorsque possible</a:t>
            </a:r>
          </a:p>
          <a:p>
            <a:r>
              <a:rPr lang="fr-CA" dirty="0"/>
              <a:t>Lorsque rétrospectif, la personne désignée devra relever les divergences et aviser le prescripteur. Le prescripteur note alors au dossier la conduite face aux divergences notées.</a:t>
            </a:r>
          </a:p>
        </p:txBody>
      </p:sp>
      <p:sp>
        <p:nvSpPr>
          <p:cNvPr id="4" name="Espace réservé du numéro de diapositive 3"/>
          <p:cNvSpPr>
            <a:spLocks noGrp="1"/>
          </p:cNvSpPr>
          <p:nvPr>
            <p:ph type="sldNum" sz="quarter" idx="4294967295"/>
          </p:nvPr>
        </p:nvSpPr>
        <p:spPr>
          <a:xfrm>
            <a:off x="8305800" y="242888"/>
            <a:ext cx="554038" cy="365125"/>
          </a:xfrm>
          <a:prstGeom prst="rect">
            <a:avLst/>
          </a:prstGeom>
        </p:spPr>
        <p:txBody>
          <a:bodyPr/>
          <a:lstStyle/>
          <a:p>
            <a:pPr>
              <a:defRPr/>
            </a:pPr>
            <a:fld id="{6B2B2274-C70C-420B-8597-2062BE95B95D}" type="slidenum">
              <a:rPr lang="fr-FR" smtClean="0"/>
              <a:pPr>
                <a:defRPr/>
              </a:pPr>
              <a:t>16</a:t>
            </a:fld>
            <a:endParaRPr lang="fr-FR"/>
          </a:p>
        </p:txBody>
      </p:sp>
      <p:pic>
        <p:nvPicPr>
          <p:cNvPr id="6" name="Graphic 5" descr="Speaker phone">
            <a:extLst>
              <a:ext uri="{FF2B5EF4-FFF2-40B4-BE49-F238E27FC236}">
                <a16:creationId xmlns="" xmlns:a16="http://schemas.microsoft.com/office/drawing/2014/main" id="{D57D84CE-942C-074F-9ABB-74C99AB1ECB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310696" y="985138"/>
            <a:ext cx="914400" cy="914400"/>
          </a:xfrm>
          <a:prstGeom prst="rect">
            <a:avLst/>
          </a:prstGeom>
        </p:spPr>
      </p:pic>
      <p:pic>
        <p:nvPicPr>
          <p:cNvPr id="7" name="media16.wav">
            <a:hlinkClick r:id="" action="ppaction://media"/>
            <a:extLst>
              <a:ext uri="{FF2B5EF4-FFF2-40B4-BE49-F238E27FC236}">
                <a16:creationId xmlns="" xmlns:a16="http://schemas.microsoft.com/office/drawing/2014/main" id="{D713E46A-8C8D-8B4D-95B8-5DE33CFA89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9944" y="5832549"/>
            <a:ext cx="812800" cy="812800"/>
          </a:xfrm>
          <a:prstGeom prst="rect">
            <a:avLst/>
          </a:prstGeom>
        </p:spPr>
      </p:pic>
    </p:spTree>
    <p:extLst>
      <p:ext uri="{BB962C8B-B14F-4D97-AF65-F5344CB8AC3E}">
        <p14:creationId xmlns:p14="http://schemas.microsoft.com/office/powerpoint/2010/main" val="405340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re 1"/>
          <p:cNvSpPr>
            <a:spLocks noGrp="1"/>
          </p:cNvSpPr>
          <p:nvPr>
            <p:ph type="title"/>
          </p:nvPr>
        </p:nvSpPr>
        <p:spPr>
          <a:xfrm>
            <a:off x="945478" y="608013"/>
            <a:ext cx="7741321" cy="859280"/>
          </a:xfrm>
        </p:spPr>
        <p:txBody>
          <a:bodyPr/>
          <a:lstStyle/>
          <a:p>
            <a:r>
              <a:rPr lang="fr-FR" dirty="0"/>
              <a:t>Qu’est-ce que c’est?</a:t>
            </a:r>
          </a:p>
        </p:txBody>
      </p:sp>
      <p:sp>
        <p:nvSpPr>
          <p:cNvPr id="3" name="Espace réservé du contenu 2"/>
          <p:cNvSpPr>
            <a:spLocks noGrp="1"/>
          </p:cNvSpPr>
          <p:nvPr>
            <p:ph idx="4294967295"/>
          </p:nvPr>
        </p:nvSpPr>
        <p:spPr>
          <a:xfrm>
            <a:off x="945477" y="1998920"/>
            <a:ext cx="7109497" cy="4508897"/>
          </a:xfrm>
          <a:prstGeom prst="rect">
            <a:avLst/>
          </a:prstGeom>
        </p:spPr>
        <p:txBody>
          <a:bodyPr rtlCol="0">
            <a:normAutofit fontScale="92500" lnSpcReduction="20000"/>
          </a:bodyPr>
          <a:lstStyle/>
          <a:p>
            <a:pPr fontAlgn="auto">
              <a:spcAft>
                <a:spcPts val="0"/>
              </a:spcAft>
              <a:defRPr/>
            </a:pPr>
            <a:r>
              <a:rPr lang="fr-FR" dirty="0">
                <a:solidFill>
                  <a:schemeClr val="tx1">
                    <a:lumMod val="65000"/>
                    <a:lumOff val="35000"/>
                  </a:schemeClr>
                </a:solidFill>
              </a:rPr>
              <a:t>C’est un </a:t>
            </a:r>
            <a:r>
              <a:rPr lang="fr-FR" b="1" dirty="0">
                <a:solidFill>
                  <a:schemeClr val="tx1">
                    <a:lumMod val="65000"/>
                    <a:lumOff val="35000"/>
                  </a:schemeClr>
                </a:solidFill>
              </a:rPr>
              <a:t>recensement</a:t>
            </a:r>
            <a:r>
              <a:rPr lang="fr-FR" dirty="0">
                <a:solidFill>
                  <a:schemeClr val="tx1">
                    <a:lumMod val="65000"/>
                    <a:lumOff val="35000"/>
                  </a:schemeClr>
                </a:solidFill>
              </a:rPr>
              <a:t> de </a:t>
            </a:r>
            <a:r>
              <a:rPr lang="fr-FR" b="1" dirty="0">
                <a:solidFill>
                  <a:schemeClr val="tx1">
                    <a:lumMod val="65000"/>
                    <a:lumOff val="35000"/>
                  </a:schemeClr>
                </a:solidFill>
              </a:rPr>
              <a:t>tous les médicaments </a:t>
            </a:r>
            <a:r>
              <a:rPr lang="fr-FR" dirty="0">
                <a:solidFill>
                  <a:schemeClr val="tx1">
                    <a:lumMod val="65000"/>
                    <a:lumOff val="35000"/>
                  </a:schemeClr>
                </a:solidFill>
              </a:rPr>
              <a:t>que </a:t>
            </a:r>
            <a:r>
              <a:rPr lang="fr-FR" b="1" dirty="0">
                <a:solidFill>
                  <a:schemeClr val="tx1">
                    <a:lumMod val="65000"/>
                    <a:lumOff val="35000"/>
                  </a:schemeClr>
                </a:solidFill>
              </a:rPr>
              <a:t>prend réellement </a:t>
            </a:r>
            <a:r>
              <a:rPr lang="fr-FR" dirty="0">
                <a:solidFill>
                  <a:schemeClr val="tx1">
                    <a:lumMod val="65000"/>
                    <a:lumOff val="35000"/>
                  </a:schemeClr>
                </a:solidFill>
              </a:rPr>
              <a:t>l’usager à la maison, incluant: </a:t>
            </a:r>
          </a:p>
          <a:p>
            <a:pPr lvl="1" fontAlgn="auto">
              <a:spcAft>
                <a:spcPts val="0"/>
              </a:spcAft>
              <a:buClr>
                <a:schemeClr val="accent1">
                  <a:lumMod val="60000"/>
                  <a:lumOff val="40000"/>
                </a:schemeClr>
              </a:buClr>
              <a:defRPr/>
            </a:pPr>
            <a:r>
              <a:rPr lang="fr-FR" dirty="0">
                <a:solidFill>
                  <a:schemeClr val="tx1">
                    <a:lumMod val="65000"/>
                    <a:lumOff val="35000"/>
                  </a:schemeClr>
                </a:solidFill>
              </a:rPr>
              <a:t>les médicaments prescrits</a:t>
            </a:r>
          </a:p>
          <a:p>
            <a:pPr lvl="1" fontAlgn="auto">
              <a:spcAft>
                <a:spcPts val="0"/>
              </a:spcAft>
              <a:buClr>
                <a:schemeClr val="accent1">
                  <a:lumMod val="60000"/>
                  <a:lumOff val="40000"/>
                </a:schemeClr>
              </a:buClr>
              <a:defRPr/>
            </a:pPr>
            <a:r>
              <a:rPr lang="fr-FR" dirty="0">
                <a:solidFill>
                  <a:schemeClr val="tx1">
                    <a:lumMod val="65000"/>
                    <a:lumOff val="35000"/>
                  </a:schemeClr>
                </a:solidFill>
              </a:rPr>
              <a:t>les médicaments en vente libre (MVL)</a:t>
            </a:r>
          </a:p>
          <a:p>
            <a:pPr lvl="1" fontAlgn="auto">
              <a:spcAft>
                <a:spcPts val="0"/>
              </a:spcAft>
              <a:buClr>
                <a:schemeClr val="accent1">
                  <a:lumMod val="60000"/>
                  <a:lumOff val="40000"/>
                </a:schemeClr>
              </a:buClr>
              <a:defRPr/>
            </a:pPr>
            <a:r>
              <a:rPr lang="fr-FR" dirty="0">
                <a:solidFill>
                  <a:schemeClr val="tx1">
                    <a:lumMod val="65000"/>
                    <a:lumOff val="35000"/>
                  </a:schemeClr>
                </a:solidFill>
              </a:rPr>
              <a:t>les produits de santé naturels (PSN)</a:t>
            </a:r>
          </a:p>
          <a:p>
            <a:pPr lvl="1" fontAlgn="auto">
              <a:spcAft>
                <a:spcPts val="0"/>
              </a:spcAft>
              <a:buClr>
                <a:schemeClr val="accent1">
                  <a:lumMod val="60000"/>
                  <a:lumOff val="40000"/>
                </a:schemeClr>
              </a:buClr>
              <a:defRPr/>
            </a:pPr>
            <a:r>
              <a:rPr lang="fr-FR" dirty="0">
                <a:solidFill>
                  <a:schemeClr val="tx1">
                    <a:lumMod val="65000"/>
                    <a:lumOff val="35000"/>
                  </a:schemeClr>
                </a:solidFill>
              </a:rPr>
              <a:t>Autre …</a:t>
            </a:r>
            <a:endParaRPr lang="fr-FR" b="1" dirty="0">
              <a:solidFill>
                <a:schemeClr val="tx1">
                  <a:lumMod val="65000"/>
                  <a:lumOff val="35000"/>
                </a:schemeClr>
              </a:solidFill>
            </a:endParaRPr>
          </a:p>
          <a:p>
            <a:pPr marL="228600" lvl="1" fontAlgn="auto">
              <a:spcBef>
                <a:spcPts val="2000"/>
              </a:spcBef>
              <a:spcAft>
                <a:spcPts val="0"/>
              </a:spcAft>
              <a:buClr>
                <a:schemeClr val="accent1"/>
              </a:buClr>
              <a:defRPr/>
            </a:pPr>
            <a:r>
              <a:rPr lang="fr-FR" sz="2000" dirty="0">
                <a:solidFill>
                  <a:schemeClr val="tx1">
                    <a:lumMod val="65000"/>
                    <a:lumOff val="35000"/>
                  </a:schemeClr>
                </a:solidFill>
              </a:rPr>
              <a:t>En consultant </a:t>
            </a:r>
            <a:r>
              <a:rPr lang="fr-FR" sz="2000" b="1" dirty="0">
                <a:solidFill>
                  <a:schemeClr val="tx1">
                    <a:lumMod val="65000"/>
                    <a:lumOff val="35000"/>
                  </a:schemeClr>
                </a:solidFill>
              </a:rPr>
              <a:t>au moins 2 </a:t>
            </a:r>
            <a:r>
              <a:rPr lang="fr-FR" sz="2000" dirty="0">
                <a:solidFill>
                  <a:schemeClr val="tx1">
                    <a:lumMod val="65000"/>
                    <a:lumOff val="35000"/>
                  </a:schemeClr>
                </a:solidFill>
              </a:rPr>
              <a:t>sources d’information dont une étant </a:t>
            </a:r>
            <a:r>
              <a:rPr lang="fr-FR" sz="2000" b="1" dirty="0">
                <a:solidFill>
                  <a:schemeClr val="tx1">
                    <a:lumMod val="65000"/>
                    <a:lumOff val="35000"/>
                  </a:schemeClr>
                </a:solidFill>
              </a:rPr>
              <a:t>le</a:t>
            </a:r>
            <a:r>
              <a:rPr lang="fr-FR" b="1" dirty="0">
                <a:solidFill>
                  <a:schemeClr val="tx1">
                    <a:lumMod val="65000"/>
                    <a:lumOff val="35000"/>
                  </a:schemeClr>
                </a:solidFill>
              </a:rPr>
              <a:t> DSQ</a:t>
            </a:r>
            <a:r>
              <a:rPr lang="fr-FR" sz="2000" dirty="0">
                <a:solidFill>
                  <a:schemeClr val="tx1">
                    <a:lumMod val="65000"/>
                    <a:lumOff val="35000"/>
                  </a:schemeClr>
                </a:solidFill>
              </a:rPr>
              <a:t>.</a:t>
            </a:r>
          </a:p>
          <a:p>
            <a:pPr marL="228600" lvl="1" fontAlgn="auto">
              <a:spcBef>
                <a:spcPts val="2000"/>
              </a:spcBef>
              <a:spcAft>
                <a:spcPts val="0"/>
              </a:spcAft>
              <a:buClr>
                <a:schemeClr val="accent1"/>
              </a:buClr>
              <a:defRPr/>
            </a:pPr>
            <a:r>
              <a:rPr lang="fr-FR" sz="2000" dirty="0">
                <a:solidFill>
                  <a:schemeClr val="tx1">
                    <a:lumMod val="65000"/>
                    <a:lumOff val="35000"/>
                  </a:schemeClr>
                </a:solidFill>
              </a:rPr>
              <a:t>Exemples d’une 2</a:t>
            </a:r>
            <a:r>
              <a:rPr lang="fr-FR" sz="2000" baseline="30000" dirty="0">
                <a:solidFill>
                  <a:schemeClr val="tx1">
                    <a:lumMod val="65000"/>
                    <a:lumOff val="35000"/>
                  </a:schemeClr>
                </a:solidFill>
              </a:rPr>
              <a:t>ème</a:t>
            </a:r>
            <a:r>
              <a:rPr lang="fr-FR" sz="2000" dirty="0">
                <a:solidFill>
                  <a:schemeClr val="tx1">
                    <a:lumMod val="65000"/>
                    <a:lumOff val="35000"/>
                  </a:schemeClr>
                </a:solidFill>
              </a:rPr>
              <a:t> source:</a:t>
            </a:r>
          </a:p>
          <a:p>
            <a:pPr lvl="1" fontAlgn="auto">
              <a:spcAft>
                <a:spcPts val="0"/>
              </a:spcAft>
              <a:buClr>
                <a:schemeClr val="accent1">
                  <a:lumMod val="60000"/>
                  <a:lumOff val="40000"/>
                </a:schemeClr>
              </a:buClr>
              <a:defRPr/>
            </a:pPr>
            <a:r>
              <a:rPr lang="fr-FR" dirty="0">
                <a:solidFill>
                  <a:schemeClr val="tx1">
                    <a:lumMod val="65000"/>
                    <a:lumOff val="35000"/>
                  </a:schemeClr>
                </a:solidFill>
              </a:rPr>
              <a:t>L’usager</a:t>
            </a:r>
          </a:p>
          <a:p>
            <a:pPr lvl="1" fontAlgn="auto">
              <a:spcAft>
                <a:spcPts val="0"/>
              </a:spcAft>
              <a:buClr>
                <a:schemeClr val="accent1">
                  <a:lumMod val="60000"/>
                  <a:lumOff val="40000"/>
                </a:schemeClr>
              </a:buClr>
              <a:defRPr/>
            </a:pPr>
            <a:r>
              <a:rPr lang="fr-FR" dirty="0">
                <a:solidFill>
                  <a:schemeClr val="tx1">
                    <a:lumMod val="65000"/>
                    <a:lumOff val="35000"/>
                  </a:schemeClr>
                </a:solidFill>
              </a:rPr>
              <a:t>Famille / Aidant naturel</a:t>
            </a:r>
          </a:p>
          <a:p>
            <a:pPr lvl="1" fontAlgn="auto">
              <a:spcAft>
                <a:spcPts val="0"/>
              </a:spcAft>
              <a:buClr>
                <a:schemeClr val="accent1">
                  <a:lumMod val="60000"/>
                  <a:lumOff val="40000"/>
                </a:schemeClr>
              </a:buClr>
              <a:defRPr/>
            </a:pPr>
            <a:r>
              <a:rPr lang="fr-FR" dirty="0">
                <a:solidFill>
                  <a:schemeClr val="tx1">
                    <a:lumMod val="65000"/>
                    <a:lumOff val="35000"/>
                  </a:schemeClr>
                </a:solidFill>
              </a:rPr>
              <a:t>Profil de la pharmacie communautaire</a:t>
            </a:r>
          </a:p>
          <a:p>
            <a:pPr lvl="1" fontAlgn="auto">
              <a:spcAft>
                <a:spcPts val="0"/>
              </a:spcAft>
              <a:buClr>
                <a:schemeClr val="accent1">
                  <a:lumMod val="60000"/>
                  <a:lumOff val="40000"/>
                </a:schemeClr>
              </a:buClr>
              <a:defRPr/>
            </a:pPr>
            <a:r>
              <a:rPr lang="fr-FR" dirty="0">
                <a:solidFill>
                  <a:schemeClr val="tx1">
                    <a:lumMod val="65000"/>
                    <a:lumOff val="35000"/>
                  </a:schemeClr>
                </a:solidFill>
              </a:rPr>
              <a:t>Les contenants de </a:t>
            </a:r>
            <a:r>
              <a:rPr lang="fr-FR" dirty="0" smtClean="0">
                <a:solidFill>
                  <a:schemeClr val="tx1">
                    <a:lumMod val="65000"/>
                    <a:lumOff val="35000"/>
                  </a:schemeClr>
                </a:solidFill>
              </a:rPr>
              <a:t>médicaments ou </a:t>
            </a:r>
            <a:r>
              <a:rPr lang="fr-FR" dirty="0">
                <a:solidFill>
                  <a:schemeClr val="tx1">
                    <a:lumMod val="65000"/>
                    <a:lumOff val="35000"/>
                  </a:schemeClr>
                </a:solidFill>
              </a:rPr>
              <a:t>les piluliers.</a:t>
            </a:r>
          </a:p>
        </p:txBody>
      </p:sp>
      <p:sp>
        <p:nvSpPr>
          <p:cNvPr id="25603" name="Espace réservé du numéro de diapositive 3"/>
          <p:cNvSpPr>
            <a:spLocks noGrp="1"/>
          </p:cNvSpPr>
          <p:nvPr>
            <p:ph type="sldNum" sz="quarter" idx="4294967295"/>
          </p:nvPr>
        </p:nvSpPr>
        <p:spPr bwMode="auto">
          <a:xfrm>
            <a:off x="8305800" y="242888"/>
            <a:ext cx="554038"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F3528D37-D933-46AD-9A0C-8562BE0A7AE5}" type="slidenum">
              <a:rPr lang="fr-FR"/>
              <a:pPr fontAlgn="base">
                <a:spcBef>
                  <a:spcPct val="0"/>
                </a:spcBef>
                <a:spcAft>
                  <a:spcPct val="0"/>
                </a:spcAft>
              </a:pPr>
              <a:t>2</a:t>
            </a:fld>
            <a:endParaRPr lang="fr-FR" dirty="0"/>
          </a:p>
        </p:txBody>
      </p:sp>
      <p:pic>
        <p:nvPicPr>
          <p:cNvPr id="6" name="Graphic 5" descr="Checklist">
            <a:extLst>
              <a:ext uri="{FF2B5EF4-FFF2-40B4-BE49-F238E27FC236}">
                <a16:creationId xmlns="" xmlns:a16="http://schemas.microsoft.com/office/drawing/2014/main" id="{E030779C-B14F-2C44-96C4-FDBC9FFDC7A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140574" y="2428800"/>
            <a:ext cx="914400" cy="914400"/>
          </a:xfrm>
          <a:prstGeom prst="rect">
            <a:avLst/>
          </a:prstGeom>
        </p:spPr>
      </p:pic>
      <p:pic>
        <p:nvPicPr>
          <p:cNvPr id="4" name="media2.wav">
            <a:hlinkClick r:id="" action="ppaction://media"/>
            <a:extLst>
              <a:ext uri="{FF2B5EF4-FFF2-40B4-BE49-F238E27FC236}">
                <a16:creationId xmlns="" xmlns:a16="http://schemas.microsoft.com/office/drawing/2014/main" id="{97D1AF49-A490-4348-A6B7-F96C0350AE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1157" y="5963683"/>
            <a:ext cx="812800" cy="812800"/>
          </a:xfrm>
          <a:prstGeom prst="rect">
            <a:avLst/>
          </a:prstGeom>
        </p:spPr>
      </p:pic>
    </p:spTree>
    <p:extLst>
      <p:ext uri="{BB962C8B-B14F-4D97-AF65-F5344CB8AC3E}">
        <p14:creationId xmlns:p14="http://schemas.microsoft.com/office/powerpoint/2010/main" val="70118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5478" y="488399"/>
            <a:ext cx="7741321" cy="1143000"/>
          </a:xfrm>
        </p:spPr>
        <p:txBody>
          <a:bodyPr/>
          <a:lstStyle/>
          <a:p>
            <a:r>
              <a:rPr lang="fr-CA" dirty="0"/>
              <a:t>Pourquoi doit-on le faire ?</a:t>
            </a:r>
          </a:p>
        </p:txBody>
      </p:sp>
      <p:sp>
        <p:nvSpPr>
          <p:cNvPr id="3" name="Espace réservé du contenu 2"/>
          <p:cNvSpPr>
            <a:spLocks noGrp="1"/>
          </p:cNvSpPr>
          <p:nvPr>
            <p:ph idx="4294967295"/>
          </p:nvPr>
        </p:nvSpPr>
        <p:spPr>
          <a:xfrm>
            <a:off x="498475" y="1981200"/>
            <a:ext cx="7556500" cy="4144963"/>
          </a:xfrm>
          <a:prstGeom prst="rect">
            <a:avLst/>
          </a:prstGeom>
        </p:spPr>
        <p:txBody>
          <a:bodyPr/>
          <a:lstStyle/>
          <a:p>
            <a:r>
              <a:rPr lang="fr-CA" dirty="0"/>
              <a:t>Importance cruciale pour éviter les erreurs </a:t>
            </a:r>
            <a:r>
              <a:rPr lang="fr-CA" dirty="0" smtClean="0"/>
              <a:t>médicamenteuses</a:t>
            </a:r>
            <a:endParaRPr lang="fr-CA" dirty="0"/>
          </a:p>
          <a:p>
            <a:r>
              <a:rPr lang="fr-CA" dirty="0"/>
              <a:t>Permet de s’assurer que la thérapie que vous administrez à l’usager est bien celle qu’il devrait </a:t>
            </a:r>
            <a:r>
              <a:rPr lang="fr-CA" dirty="0" smtClean="0"/>
              <a:t>recevoir, </a:t>
            </a:r>
            <a:r>
              <a:rPr lang="fr-CA" dirty="0"/>
              <a:t>et </a:t>
            </a:r>
            <a:r>
              <a:rPr lang="fr-CA" dirty="0" smtClean="0"/>
              <a:t>ce, </a:t>
            </a:r>
            <a:r>
              <a:rPr lang="fr-CA" dirty="0"/>
              <a:t>dès son arrivée à </a:t>
            </a:r>
            <a:r>
              <a:rPr lang="fr-CA" dirty="0" smtClean="0"/>
              <a:t>l’urgence</a:t>
            </a:r>
            <a:endParaRPr lang="fr-CA" dirty="0"/>
          </a:p>
          <a:p>
            <a:r>
              <a:rPr lang="fr-CA" dirty="0"/>
              <a:t>Plusieurs études ont </a:t>
            </a:r>
            <a:r>
              <a:rPr lang="fr-CA" dirty="0" smtClean="0"/>
              <a:t>démontré </a:t>
            </a:r>
            <a:r>
              <a:rPr lang="fr-CA" dirty="0"/>
              <a:t>que ce processus permet d’améliorer la qualité de soins, de diminuer les effets secondaires reliés aux médicaments et d’éviter des complications liées à l’usage inapproprié de </a:t>
            </a:r>
            <a:r>
              <a:rPr lang="fr-CA" dirty="0" smtClean="0"/>
              <a:t>médicaments</a:t>
            </a:r>
            <a:endParaRPr lang="fr-CA" dirty="0"/>
          </a:p>
        </p:txBody>
      </p:sp>
      <p:sp>
        <p:nvSpPr>
          <p:cNvPr id="4" name="Espace réservé du numéro de diapositive 3"/>
          <p:cNvSpPr>
            <a:spLocks noGrp="1"/>
          </p:cNvSpPr>
          <p:nvPr>
            <p:ph type="sldNum" sz="quarter" idx="4294967295"/>
          </p:nvPr>
        </p:nvSpPr>
        <p:spPr>
          <a:xfrm>
            <a:off x="8305800" y="242888"/>
            <a:ext cx="554038" cy="365125"/>
          </a:xfrm>
          <a:prstGeom prst="rect">
            <a:avLst/>
          </a:prstGeom>
        </p:spPr>
        <p:txBody>
          <a:bodyPr/>
          <a:lstStyle/>
          <a:p>
            <a:pPr>
              <a:defRPr/>
            </a:pPr>
            <a:fld id="{6B2B2274-C70C-420B-8597-2062BE95B95D}" type="slidenum">
              <a:rPr lang="fr-FR" smtClean="0"/>
              <a:pPr>
                <a:defRPr/>
              </a:pPr>
              <a:t>3</a:t>
            </a:fld>
            <a:endParaRPr lang="fr-FR" dirty="0"/>
          </a:p>
        </p:txBody>
      </p:sp>
      <p:pic>
        <p:nvPicPr>
          <p:cNvPr id="9" name="Graphic 8" descr="Bar graph with downward trend">
            <a:extLst>
              <a:ext uri="{FF2B5EF4-FFF2-40B4-BE49-F238E27FC236}">
                <a16:creationId xmlns="" xmlns:a16="http://schemas.microsoft.com/office/drawing/2014/main" id="{5F4E94B3-5C97-6044-A79A-A2698654F00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5113" y="1600200"/>
            <a:ext cx="914400" cy="914400"/>
          </a:xfrm>
          <a:prstGeom prst="rect">
            <a:avLst/>
          </a:prstGeom>
        </p:spPr>
      </p:pic>
      <p:pic>
        <p:nvPicPr>
          <p:cNvPr id="6" name="media3.wav">
            <a:hlinkClick r:id="" action="ppaction://media"/>
            <a:extLst>
              <a:ext uri="{FF2B5EF4-FFF2-40B4-BE49-F238E27FC236}">
                <a16:creationId xmlns="" xmlns:a16="http://schemas.microsoft.com/office/drawing/2014/main" id="{533C5EBC-0886-344E-8840-51BAB50174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8046" y="5853814"/>
            <a:ext cx="812800" cy="812800"/>
          </a:xfrm>
          <a:prstGeom prst="rect">
            <a:avLst/>
          </a:prstGeom>
        </p:spPr>
      </p:pic>
    </p:spTree>
    <p:extLst>
      <p:ext uri="{BB962C8B-B14F-4D97-AF65-F5344CB8AC3E}">
        <p14:creationId xmlns:p14="http://schemas.microsoft.com/office/powerpoint/2010/main" val="32551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5478" y="685101"/>
            <a:ext cx="7741321" cy="1143000"/>
          </a:xfrm>
        </p:spPr>
        <p:txBody>
          <a:bodyPr/>
          <a:lstStyle/>
          <a:p>
            <a:r>
              <a:rPr lang="en-CA" dirty="0"/>
              <a:t>Pour qui doit-on le faire?</a:t>
            </a:r>
            <a:endParaRPr lang="fr-CA" dirty="0"/>
          </a:p>
        </p:txBody>
      </p:sp>
      <p:sp>
        <p:nvSpPr>
          <p:cNvPr id="3" name="Espace réservé du contenu 2"/>
          <p:cNvSpPr>
            <a:spLocks noGrp="1"/>
          </p:cNvSpPr>
          <p:nvPr>
            <p:ph idx="4294967295"/>
          </p:nvPr>
        </p:nvSpPr>
        <p:spPr>
          <a:xfrm>
            <a:off x="498475" y="1981200"/>
            <a:ext cx="7556500" cy="4144963"/>
          </a:xfrm>
          <a:prstGeom prst="rect">
            <a:avLst/>
          </a:prstGeom>
        </p:spPr>
        <p:txBody>
          <a:bodyPr/>
          <a:lstStyle/>
          <a:p>
            <a:r>
              <a:rPr lang="en-CA" sz="2400" dirty="0"/>
              <a:t>Pour tous les usagers recevant des soins au CISSS des Laurentides</a:t>
            </a:r>
          </a:p>
          <a:p>
            <a:pPr marL="0" indent="0">
              <a:buNone/>
            </a:pPr>
            <a:endParaRPr lang="en-CA" sz="2400" dirty="0"/>
          </a:p>
          <a:p>
            <a:r>
              <a:rPr lang="en-CA" dirty="0"/>
              <a:t>Effectuer auprès de l’usager selon l’état de santé et sa capacité de répondre</a:t>
            </a:r>
          </a:p>
          <a:p>
            <a:endParaRPr lang="fr-CA" dirty="0"/>
          </a:p>
        </p:txBody>
      </p:sp>
      <p:sp>
        <p:nvSpPr>
          <p:cNvPr id="4" name="Espace réservé du numéro de diapositive 3"/>
          <p:cNvSpPr>
            <a:spLocks noGrp="1"/>
          </p:cNvSpPr>
          <p:nvPr>
            <p:ph type="sldNum" sz="quarter" idx="4294967295"/>
          </p:nvPr>
        </p:nvSpPr>
        <p:spPr>
          <a:xfrm>
            <a:off x="8305800" y="242888"/>
            <a:ext cx="554038" cy="365125"/>
          </a:xfrm>
          <a:prstGeom prst="rect">
            <a:avLst/>
          </a:prstGeom>
        </p:spPr>
        <p:txBody>
          <a:bodyPr/>
          <a:lstStyle/>
          <a:p>
            <a:pPr>
              <a:defRPr/>
            </a:pPr>
            <a:fld id="{6B2B2274-C70C-420B-8597-2062BE95B95D}" type="slidenum">
              <a:rPr lang="fr-FR" smtClean="0"/>
              <a:pPr>
                <a:defRPr/>
              </a:pPr>
              <a:t>4</a:t>
            </a:fld>
            <a:endParaRPr lang="fr-FR"/>
          </a:p>
        </p:txBody>
      </p:sp>
      <p:pic>
        <p:nvPicPr>
          <p:cNvPr id="8" name="Graphic 7" descr="Pregnant lady">
            <a:extLst>
              <a:ext uri="{FF2B5EF4-FFF2-40B4-BE49-F238E27FC236}">
                <a16:creationId xmlns="" xmlns:a16="http://schemas.microsoft.com/office/drawing/2014/main" id="{A1129886-B26D-C049-A39B-8012327302C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193200" y="4874362"/>
            <a:ext cx="914400" cy="914400"/>
          </a:xfrm>
          <a:prstGeom prst="rect">
            <a:avLst/>
          </a:prstGeom>
        </p:spPr>
      </p:pic>
      <p:pic>
        <p:nvPicPr>
          <p:cNvPr id="11" name="Graphic 10" descr="Man with baby">
            <a:extLst>
              <a:ext uri="{FF2B5EF4-FFF2-40B4-BE49-F238E27FC236}">
                <a16:creationId xmlns="" xmlns:a16="http://schemas.microsoft.com/office/drawing/2014/main" id="{62AE1519-1C9E-6E4E-B14D-F9D4BF8FEDA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014750" y="4874362"/>
            <a:ext cx="914400" cy="914400"/>
          </a:xfrm>
          <a:prstGeom prst="rect">
            <a:avLst/>
          </a:prstGeom>
        </p:spPr>
      </p:pic>
      <p:pic>
        <p:nvPicPr>
          <p:cNvPr id="13" name="Graphic 12" descr="Man with cane">
            <a:extLst>
              <a:ext uri="{FF2B5EF4-FFF2-40B4-BE49-F238E27FC236}">
                <a16:creationId xmlns="" xmlns:a16="http://schemas.microsoft.com/office/drawing/2014/main" id="{C8571EE6-8B0A-C34D-BA90-0230B20506A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872000" y="4874362"/>
            <a:ext cx="914400" cy="914400"/>
          </a:xfrm>
          <a:prstGeom prst="rect">
            <a:avLst/>
          </a:prstGeom>
        </p:spPr>
      </p:pic>
      <p:pic>
        <p:nvPicPr>
          <p:cNvPr id="15" name="Graphic 14" descr="Person in wheelchair">
            <a:extLst>
              <a:ext uri="{FF2B5EF4-FFF2-40B4-BE49-F238E27FC236}">
                <a16:creationId xmlns="" xmlns:a16="http://schemas.microsoft.com/office/drawing/2014/main" id="{FEA4E520-5E04-E44A-9D64-9FE43B25B60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800650" y="4874362"/>
            <a:ext cx="914400" cy="914400"/>
          </a:xfrm>
          <a:prstGeom prst="rect">
            <a:avLst/>
          </a:prstGeom>
        </p:spPr>
      </p:pic>
      <p:pic>
        <p:nvPicPr>
          <p:cNvPr id="17" name="Graphic 16" descr="Man and woman">
            <a:extLst>
              <a:ext uri="{FF2B5EF4-FFF2-40B4-BE49-F238E27FC236}">
                <a16:creationId xmlns="" xmlns:a16="http://schemas.microsoft.com/office/drawing/2014/main" id="{DE98CA73-B7CD-CF4B-8327-A2E8004AEAD9}"/>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2271675" y="4874362"/>
            <a:ext cx="914400" cy="914400"/>
          </a:xfrm>
          <a:prstGeom prst="rect">
            <a:avLst/>
          </a:prstGeom>
        </p:spPr>
      </p:pic>
      <p:pic>
        <p:nvPicPr>
          <p:cNvPr id="5" name="media4.wav">
            <a:hlinkClick r:id="" action="ppaction://media"/>
            <a:extLst>
              <a:ext uri="{FF2B5EF4-FFF2-40B4-BE49-F238E27FC236}">
                <a16:creationId xmlns="" xmlns:a16="http://schemas.microsoft.com/office/drawing/2014/main" id="{FD890711-B8E4-5D4F-AEBE-481BE96509A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35516" y="6010940"/>
            <a:ext cx="812800" cy="812800"/>
          </a:xfrm>
          <a:prstGeom prst="rect">
            <a:avLst/>
          </a:prstGeom>
        </p:spPr>
      </p:pic>
    </p:spTree>
    <p:extLst>
      <p:ext uri="{BB962C8B-B14F-4D97-AF65-F5344CB8AC3E}">
        <p14:creationId xmlns:p14="http://schemas.microsoft.com/office/powerpoint/2010/main" val="185401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2513" y="1083126"/>
            <a:ext cx="7807325" cy="881108"/>
          </a:xfrm>
        </p:spPr>
        <p:txBody>
          <a:bodyPr>
            <a:normAutofit fontScale="90000"/>
          </a:bodyPr>
          <a:lstStyle/>
          <a:p>
            <a:r>
              <a:rPr lang="en-CA" sz="3200" dirty="0" err="1"/>
              <a:t>1. Agente</a:t>
            </a:r>
            <a:r>
              <a:rPr lang="en-CA" sz="3200" dirty="0"/>
              <a:t> administrative </a:t>
            </a:r>
            <a:r>
              <a:rPr lang="en-CA" sz="3200" dirty="0" err="1"/>
              <a:t>ou</a:t>
            </a:r>
            <a:r>
              <a:rPr lang="en-CA" sz="3200" dirty="0"/>
              <a:t> </a:t>
            </a:r>
            <a:r>
              <a:rPr lang="en-CA" sz="3200" dirty="0" err="1"/>
              <a:t>personne</a:t>
            </a:r>
            <a:r>
              <a:rPr lang="en-CA" sz="3200" dirty="0"/>
              <a:t> </a:t>
            </a:r>
            <a:r>
              <a:rPr lang="en-CA" sz="3200" dirty="0" err="1" smtClean="0"/>
              <a:t>désignée</a:t>
            </a:r>
            <a:r>
              <a:rPr lang="en-CA" dirty="0"/>
              <a:t/>
            </a:r>
            <a:br>
              <a:rPr lang="en-CA" dirty="0"/>
            </a:br>
            <a:endParaRPr lang="fr-CA" dirty="0"/>
          </a:p>
        </p:txBody>
      </p:sp>
      <p:sp>
        <p:nvSpPr>
          <p:cNvPr id="3" name="Espace réservé du contenu 2"/>
          <p:cNvSpPr>
            <a:spLocks noGrp="1"/>
          </p:cNvSpPr>
          <p:nvPr>
            <p:ph idx="4294967295"/>
          </p:nvPr>
        </p:nvSpPr>
        <p:spPr>
          <a:xfrm>
            <a:off x="498475" y="1933731"/>
            <a:ext cx="7556500" cy="3198560"/>
          </a:xfrm>
          <a:prstGeom prst="rect">
            <a:avLst/>
          </a:prstGeom>
        </p:spPr>
        <p:txBody>
          <a:bodyPr/>
          <a:lstStyle/>
          <a:p>
            <a:r>
              <a:rPr lang="fr-CA" sz="1800" dirty="0">
                <a:solidFill>
                  <a:schemeClr val="tx1">
                    <a:lumMod val="65000"/>
                    <a:lumOff val="35000"/>
                  </a:schemeClr>
                </a:solidFill>
              </a:rPr>
              <a:t>Imprime le profil des médicaments du DSQ</a:t>
            </a:r>
          </a:p>
          <a:p>
            <a:r>
              <a:rPr lang="fr-CA" sz="1800" dirty="0">
                <a:solidFill>
                  <a:schemeClr val="tx1">
                    <a:lumMod val="65000"/>
                    <a:lumOff val="35000"/>
                  </a:schemeClr>
                </a:solidFill>
              </a:rPr>
              <a:t>Vérifie que le profil appartient au bon dossier avec 2 identifiants (Nom, RAMQ/DDN)</a:t>
            </a:r>
          </a:p>
          <a:p>
            <a:r>
              <a:rPr lang="fr-CA" sz="1800" dirty="0"/>
              <a:t>Inscrit </a:t>
            </a:r>
            <a:r>
              <a:rPr lang="fr-CA" sz="1800" b="1" dirty="0"/>
              <a:t>BCM</a:t>
            </a:r>
            <a:r>
              <a:rPr lang="fr-CA" sz="1800" dirty="0"/>
              <a:t> en </a:t>
            </a:r>
            <a:r>
              <a:rPr lang="fr-CA" sz="1800" b="1" u="sng" dirty="0"/>
              <a:t>haut à gauche </a:t>
            </a:r>
            <a:r>
              <a:rPr lang="fr-CA" sz="1800" dirty="0"/>
              <a:t>et met au dossier de l’usager</a:t>
            </a:r>
          </a:p>
          <a:p>
            <a:r>
              <a:rPr lang="fr-CA" sz="1800" i="1" dirty="0"/>
              <a:t>Lorsque le profil</a:t>
            </a:r>
            <a:r>
              <a:rPr lang="fr-CA" sz="1800" i="1" dirty="0">
                <a:solidFill>
                  <a:schemeClr val="accent2">
                    <a:lumMod val="50000"/>
                    <a:lumOff val="50000"/>
                  </a:schemeClr>
                </a:solidFill>
              </a:rPr>
              <a:t> </a:t>
            </a:r>
            <a:r>
              <a:rPr lang="fr-CA" sz="1800" i="1" dirty="0">
                <a:solidFill>
                  <a:schemeClr val="tx1">
                    <a:lumMod val="65000"/>
                    <a:lumOff val="35000"/>
                  </a:schemeClr>
                </a:solidFill>
              </a:rPr>
              <a:t>pharmacologique </a:t>
            </a:r>
            <a:r>
              <a:rPr lang="fr-CA" sz="1800" i="1" dirty="0" smtClean="0">
                <a:solidFill>
                  <a:schemeClr val="tx1">
                    <a:lumMod val="65000"/>
                    <a:lumOff val="35000"/>
                  </a:schemeClr>
                </a:solidFill>
              </a:rPr>
              <a:t>est </a:t>
            </a:r>
            <a:r>
              <a:rPr lang="fr-CA" sz="1800" i="1" dirty="0" smtClean="0"/>
              <a:t>nécessaire</a:t>
            </a:r>
            <a:r>
              <a:rPr lang="fr-CA" sz="1800" i="1" dirty="0"/>
              <a:t>, </a:t>
            </a:r>
            <a:r>
              <a:rPr lang="fr-CA" sz="1800" dirty="0"/>
              <a:t>c</a:t>
            </a:r>
            <a:r>
              <a:rPr lang="fr-CA" sz="1800" dirty="0">
                <a:solidFill>
                  <a:schemeClr val="tx1">
                    <a:lumMod val="65000"/>
                    <a:lumOff val="35000"/>
                  </a:schemeClr>
                </a:solidFill>
              </a:rPr>
              <a:t>omplète le formulaire de consentement « </a:t>
            </a:r>
            <a:r>
              <a:rPr lang="fr-CA" sz="1800" i="1" dirty="0">
                <a:solidFill>
                  <a:schemeClr val="tx1">
                    <a:lumMod val="65000"/>
                    <a:lumOff val="35000"/>
                  </a:schemeClr>
                </a:solidFill>
              </a:rPr>
              <a:t>Demande de profil pharmacologique </a:t>
            </a:r>
            <a:r>
              <a:rPr lang="fr-CA" sz="1800" dirty="0">
                <a:solidFill>
                  <a:schemeClr val="tx1">
                    <a:lumMod val="65000"/>
                    <a:lumOff val="35000"/>
                  </a:schemeClr>
                </a:solidFill>
              </a:rPr>
              <a:t>» et obtient l’accord et la signature de l’usager. </a:t>
            </a:r>
            <a:r>
              <a:rPr lang="fr-CA" sz="1800" dirty="0"/>
              <a:t>Faxe le formulaire signé </a:t>
            </a:r>
            <a:r>
              <a:rPr lang="fr-CA" sz="1800" dirty="0">
                <a:solidFill>
                  <a:schemeClr val="tx1">
                    <a:lumMod val="65000"/>
                    <a:lumOff val="35000"/>
                  </a:schemeClr>
                </a:solidFill>
              </a:rPr>
              <a:t>à la pharmacie communautaire.</a:t>
            </a:r>
          </a:p>
        </p:txBody>
      </p:sp>
      <p:sp>
        <p:nvSpPr>
          <p:cNvPr id="4" name="Espace réservé du numéro de diapositive 3"/>
          <p:cNvSpPr>
            <a:spLocks noGrp="1"/>
          </p:cNvSpPr>
          <p:nvPr>
            <p:ph type="sldNum" sz="quarter" idx="4294967295"/>
          </p:nvPr>
        </p:nvSpPr>
        <p:spPr>
          <a:xfrm>
            <a:off x="8305800" y="242888"/>
            <a:ext cx="554038" cy="365125"/>
          </a:xfrm>
          <a:prstGeom prst="rect">
            <a:avLst/>
          </a:prstGeom>
        </p:spPr>
        <p:txBody>
          <a:bodyPr/>
          <a:lstStyle/>
          <a:p>
            <a:pPr>
              <a:defRPr/>
            </a:pPr>
            <a:fld id="{6B2B2274-C70C-420B-8597-2062BE95B95D}" type="slidenum">
              <a:rPr lang="fr-FR" smtClean="0"/>
              <a:pPr>
                <a:defRPr/>
              </a:pPr>
              <a:t>5</a:t>
            </a:fld>
            <a:endParaRPr lang="fr-FR"/>
          </a:p>
        </p:txBody>
      </p:sp>
      <p:pic>
        <p:nvPicPr>
          <p:cNvPr id="6" name="Graphic 5" descr="Clipboard">
            <a:extLst>
              <a:ext uri="{FF2B5EF4-FFF2-40B4-BE49-F238E27FC236}">
                <a16:creationId xmlns="" xmlns:a16="http://schemas.microsoft.com/office/drawing/2014/main" id="{8AEB3184-B330-0442-87B1-08A74B93CCC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924083" y="4486103"/>
            <a:ext cx="914400" cy="914400"/>
          </a:xfrm>
          <a:prstGeom prst="rect">
            <a:avLst/>
          </a:prstGeom>
        </p:spPr>
      </p:pic>
      <p:pic>
        <p:nvPicPr>
          <p:cNvPr id="5" name="media5.wav">
            <a:hlinkClick r:id="" action="ppaction://media"/>
            <a:extLst>
              <a:ext uri="{FF2B5EF4-FFF2-40B4-BE49-F238E27FC236}">
                <a16:creationId xmlns="" xmlns:a16="http://schemas.microsoft.com/office/drawing/2014/main" id="{CE7ECC34-8442-DF44-AB02-D3F5167CC6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8475" y="5638800"/>
            <a:ext cx="812800" cy="812800"/>
          </a:xfrm>
          <a:prstGeom prst="rect">
            <a:avLst/>
          </a:prstGeom>
        </p:spPr>
      </p:pic>
    </p:spTree>
    <p:extLst>
      <p:ext uri="{BB962C8B-B14F-4D97-AF65-F5344CB8AC3E}">
        <p14:creationId xmlns:p14="http://schemas.microsoft.com/office/powerpoint/2010/main" val="412896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5478" y="774626"/>
            <a:ext cx="7741321" cy="1143000"/>
          </a:xfrm>
        </p:spPr>
        <p:txBody>
          <a:bodyPr/>
          <a:lstStyle/>
          <a:p>
            <a:r>
              <a:rPr lang="fr-CA" sz="3200" dirty="0"/>
              <a:t>2. Personne effectuant l’analyse des divergences</a:t>
            </a:r>
          </a:p>
        </p:txBody>
      </p:sp>
      <p:sp>
        <p:nvSpPr>
          <p:cNvPr id="3" name="Espace réservé du contenu 2"/>
          <p:cNvSpPr>
            <a:spLocks noGrp="1"/>
          </p:cNvSpPr>
          <p:nvPr>
            <p:ph idx="4294967295"/>
          </p:nvPr>
        </p:nvSpPr>
        <p:spPr>
          <a:xfrm>
            <a:off x="1020725" y="1859846"/>
            <a:ext cx="7034249" cy="3683000"/>
          </a:xfrm>
          <a:prstGeom prst="rect">
            <a:avLst/>
          </a:prstGeom>
        </p:spPr>
        <p:txBody>
          <a:bodyPr>
            <a:normAutofit/>
          </a:bodyPr>
          <a:lstStyle/>
          <a:p>
            <a:r>
              <a:rPr lang="fr-CA" dirty="0">
                <a:solidFill>
                  <a:schemeClr val="tx1">
                    <a:lumMod val="65000"/>
                    <a:lumOff val="35000"/>
                  </a:schemeClr>
                </a:solidFill>
              </a:rPr>
              <a:t>Valide </a:t>
            </a:r>
            <a:r>
              <a:rPr lang="fr-CA" dirty="0"/>
              <a:t>avec usager / famille la prise </a:t>
            </a:r>
            <a:r>
              <a:rPr lang="fr-CA" b="1" dirty="0"/>
              <a:t>réelle</a:t>
            </a:r>
            <a:r>
              <a:rPr lang="fr-CA" dirty="0"/>
              <a:t> de chaque médicament prescrit</a:t>
            </a:r>
          </a:p>
          <a:p>
            <a:r>
              <a:rPr lang="fr-CA" dirty="0">
                <a:solidFill>
                  <a:schemeClr val="tx1">
                    <a:lumMod val="65000"/>
                    <a:lumOff val="35000"/>
                  </a:schemeClr>
                </a:solidFill>
              </a:rPr>
              <a:t>À</a:t>
            </a:r>
            <a:r>
              <a:rPr lang="fr-CA" dirty="0"/>
              <a:t> côté de chaque </a:t>
            </a:r>
            <a:r>
              <a:rPr lang="fr-CA" dirty="0">
                <a:solidFill>
                  <a:schemeClr val="tx1">
                    <a:lumMod val="65000"/>
                    <a:lumOff val="35000"/>
                  </a:schemeClr>
                </a:solidFill>
              </a:rPr>
              <a:t>médicament, valider le profil DSQ</a:t>
            </a:r>
          </a:p>
          <a:p>
            <a:pPr lvl="1"/>
            <a:r>
              <a:rPr lang="fr-CA" dirty="0"/>
              <a:t>Oui / Non / Modifié / X</a:t>
            </a:r>
            <a:endParaRPr lang="fr-CA" strike="sngStrike" dirty="0"/>
          </a:p>
          <a:p>
            <a:pPr lvl="1"/>
            <a:r>
              <a:rPr lang="fr-CA" dirty="0"/>
              <a:t>Raison de l’arrêt ou de la modification et tout autre commentaire</a:t>
            </a:r>
          </a:p>
          <a:p>
            <a:r>
              <a:rPr lang="fr-CA" dirty="0"/>
              <a:t>Vérifier </a:t>
            </a:r>
            <a:r>
              <a:rPr lang="fr-CA" dirty="0" smtClean="0"/>
              <a:t>l’auto-questionnaire </a:t>
            </a:r>
            <a:r>
              <a:rPr lang="fr-CA" dirty="0"/>
              <a:t>rempli</a:t>
            </a:r>
          </a:p>
          <a:p>
            <a:r>
              <a:rPr lang="fr-CA" dirty="0"/>
              <a:t>Signature, titre, # permis, date et heure</a:t>
            </a:r>
          </a:p>
        </p:txBody>
      </p:sp>
      <p:sp>
        <p:nvSpPr>
          <p:cNvPr id="4" name="Espace réservé du numéro de diapositive 3"/>
          <p:cNvSpPr>
            <a:spLocks noGrp="1"/>
          </p:cNvSpPr>
          <p:nvPr>
            <p:ph type="sldNum" sz="quarter" idx="4294967295"/>
          </p:nvPr>
        </p:nvSpPr>
        <p:spPr>
          <a:xfrm>
            <a:off x="8305800" y="242888"/>
            <a:ext cx="554038" cy="365125"/>
          </a:xfrm>
          <a:prstGeom prst="rect">
            <a:avLst/>
          </a:prstGeom>
        </p:spPr>
        <p:txBody>
          <a:bodyPr/>
          <a:lstStyle/>
          <a:p>
            <a:pPr>
              <a:defRPr/>
            </a:pPr>
            <a:fld id="{6B2B2274-C70C-420B-8597-2062BE95B95D}" type="slidenum">
              <a:rPr lang="fr-FR" smtClean="0"/>
              <a:pPr>
                <a:defRPr/>
              </a:pPr>
              <a:t>6</a:t>
            </a:fld>
            <a:endParaRPr lang="fr-FR" dirty="0"/>
          </a:p>
        </p:txBody>
      </p:sp>
      <p:pic>
        <p:nvPicPr>
          <p:cNvPr id="7" name="Graphic 6" descr="Questions">
            <a:extLst>
              <a:ext uri="{FF2B5EF4-FFF2-40B4-BE49-F238E27FC236}">
                <a16:creationId xmlns="" xmlns:a16="http://schemas.microsoft.com/office/drawing/2014/main" id="{DDA96355-F668-5945-B275-CC54E3ABC05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248400" y="4102509"/>
            <a:ext cx="914400" cy="914400"/>
          </a:xfrm>
          <a:prstGeom prst="rect">
            <a:avLst/>
          </a:prstGeom>
        </p:spPr>
      </p:pic>
      <p:pic>
        <p:nvPicPr>
          <p:cNvPr id="5" name="media6.wav">
            <a:hlinkClick r:id="" action="ppaction://media"/>
            <a:extLst>
              <a:ext uri="{FF2B5EF4-FFF2-40B4-BE49-F238E27FC236}">
                <a16:creationId xmlns="" xmlns:a16="http://schemas.microsoft.com/office/drawing/2014/main" id="{1BA230EB-D7CA-6946-8121-0655B9C820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3254" y="5638800"/>
            <a:ext cx="812800" cy="812800"/>
          </a:xfrm>
          <a:prstGeom prst="rect">
            <a:avLst/>
          </a:prstGeom>
        </p:spPr>
      </p:pic>
    </p:spTree>
    <p:extLst>
      <p:ext uri="{BB962C8B-B14F-4D97-AF65-F5344CB8AC3E}">
        <p14:creationId xmlns:p14="http://schemas.microsoft.com/office/powerpoint/2010/main" val="58923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re 1"/>
          <p:cNvSpPr>
            <a:spLocks noGrp="1"/>
          </p:cNvSpPr>
          <p:nvPr>
            <p:ph type="title"/>
          </p:nvPr>
        </p:nvSpPr>
        <p:spPr>
          <a:xfrm>
            <a:off x="498475" y="36513"/>
            <a:ext cx="7556500" cy="1233487"/>
          </a:xfrm>
          <a:solidFill>
            <a:schemeClr val="bg1"/>
          </a:solidFill>
        </p:spPr>
        <p:txBody>
          <a:bodyPr/>
          <a:lstStyle/>
          <a:p>
            <a:r>
              <a:rPr lang="fr-FR" dirty="0"/>
              <a:t>Le BCM: </a:t>
            </a:r>
            <a:br>
              <a:rPr lang="fr-FR" dirty="0"/>
            </a:br>
            <a:r>
              <a:rPr lang="fr-FR" dirty="0"/>
              <a:t>Bilan Comparatif des Médicaments </a:t>
            </a:r>
          </a:p>
        </p:txBody>
      </p:sp>
      <p:sp>
        <p:nvSpPr>
          <p:cNvPr id="26627" name="Espace réservé du numéro de diapositive 3"/>
          <p:cNvSpPr>
            <a:spLocks noGrp="1"/>
          </p:cNvSpPr>
          <p:nvPr>
            <p:ph type="sldNum" sz="quarter" idx="4294967295"/>
          </p:nvPr>
        </p:nvSpPr>
        <p:spPr bwMode="auto">
          <a:xfrm>
            <a:off x="8305800" y="242888"/>
            <a:ext cx="554038"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AF4DC806-DB76-4D72-AAFB-FB27BA9D6F77}" type="slidenum">
              <a:rPr lang="fr-FR"/>
              <a:pPr fontAlgn="base">
                <a:spcBef>
                  <a:spcPct val="0"/>
                </a:spcBef>
                <a:spcAft>
                  <a:spcPct val="0"/>
                </a:spcAft>
              </a:pPr>
              <a:t>7</a:t>
            </a:fld>
            <a:endParaRPr lang="fr-FR"/>
          </a:p>
        </p:txBody>
      </p:sp>
      <p:pic>
        <p:nvPicPr>
          <p:cNvPr id="7" name="Picture 6">
            <a:extLst>
              <a:ext uri="{FF2B5EF4-FFF2-40B4-BE49-F238E27FC236}">
                <a16:creationId xmlns="" xmlns:a16="http://schemas.microsoft.com/office/drawing/2014/main" id="{9C99EF52-08A5-5048-912D-0CEB8778D28F}"/>
              </a:ext>
            </a:extLst>
          </p:cNvPr>
          <p:cNvPicPr>
            <a:picLocks noChangeAspect="1"/>
          </p:cNvPicPr>
          <p:nvPr/>
        </p:nvPicPr>
        <p:blipFill rotWithShape="1">
          <a:blip r:embed="rId5"/>
          <a:srcRect l="4823" t="2698" r="2535" b="2184"/>
          <a:stretch/>
        </p:blipFill>
        <p:spPr>
          <a:xfrm>
            <a:off x="4852321" y="1337417"/>
            <a:ext cx="4153256" cy="5520583"/>
          </a:xfrm>
          <a:prstGeom prst="rect">
            <a:avLst/>
          </a:prstGeom>
        </p:spPr>
      </p:pic>
      <p:pic>
        <p:nvPicPr>
          <p:cNvPr id="9" name="Picture 8">
            <a:extLst>
              <a:ext uri="{FF2B5EF4-FFF2-40B4-BE49-F238E27FC236}">
                <a16:creationId xmlns="" xmlns:a16="http://schemas.microsoft.com/office/drawing/2014/main" id="{AA450B3F-8799-0146-9A3F-FBF020DF52A8}"/>
              </a:ext>
            </a:extLst>
          </p:cNvPr>
          <p:cNvPicPr>
            <a:picLocks noChangeAspect="1"/>
          </p:cNvPicPr>
          <p:nvPr/>
        </p:nvPicPr>
        <p:blipFill>
          <a:blip r:embed="rId6"/>
          <a:stretch>
            <a:fillRect/>
          </a:stretch>
        </p:blipFill>
        <p:spPr>
          <a:xfrm>
            <a:off x="498475" y="1468808"/>
            <a:ext cx="4025900" cy="5257800"/>
          </a:xfrm>
          <a:prstGeom prst="rect">
            <a:avLst/>
          </a:prstGeom>
        </p:spPr>
      </p:pic>
      <p:pic>
        <p:nvPicPr>
          <p:cNvPr id="3" name="media7.wav">
            <a:hlinkClick r:id="" action="ppaction://media"/>
            <a:extLst>
              <a:ext uri="{FF2B5EF4-FFF2-40B4-BE49-F238E27FC236}">
                <a16:creationId xmlns="" xmlns:a16="http://schemas.microsoft.com/office/drawing/2014/main" id="{3C2BEA88-26A6-7144-A410-61C7E5A52B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99400" y="863600"/>
            <a:ext cx="812800" cy="812800"/>
          </a:xfrm>
          <a:prstGeom prst="rect">
            <a:avLst/>
          </a:prstGeom>
        </p:spPr>
      </p:pic>
    </p:spTree>
    <p:extLst>
      <p:ext uri="{BB962C8B-B14F-4D97-AF65-F5344CB8AC3E}">
        <p14:creationId xmlns:p14="http://schemas.microsoft.com/office/powerpoint/2010/main" val="21689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786" y="89280"/>
            <a:ext cx="7556500" cy="672340"/>
          </a:xfrm>
        </p:spPr>
        <p:txBody>
          <a:bodyPr/>
          <a:lstStyle/>
          <a:p>
            <a:pPr algn="ctr"/>
            <a:r>
              <a:rPr lang="fr-CA" dirty="0"/>
              <a:t>Exemple de profil </a:t>
            </a:r>
          </a:p>
        </p:txBody>
      </p:sp>
      <p:sp>
        <p:nvSpPr>
          <p:cNvPr id="4" name="Espace réservé du numéro de diapositive 3"/>
          <p:cNvSpPr>
            <a:spLocks noGrp="1"/>
          </p:cNvSpPr>
          <p:nvPr>
            <p:ph type="sldNum" sz="quarter" idx="4294967295"/>
          </p:nvPr>
        </p:nvSpPr>
        <p:spPr>
          <a:xfrm>
            <a:off x="8305800" y="242888"/>
            <a:ext cx="554038" cy="365125"/>
          </a:xfrm>
          <a:prstGeom prst="rect">
            <a:avLst/>
          </a:prstGeom>
        </p:spPr>
        <p:txBody>
          <a:bodyPr/>
          <a:lstStyle/>
          <a:p>
            <a:pPr>
              <a:defRPr/>
            </a:pPr>
            <a:fld id="{6B2B2274-C70C-420B-8597-2062BE95B95D}" type="slidenum">
              <a:rPr lang="fr-FR" smtClean="0"/>
              <a:pPr>
                <a:defRPr/>
              </a:pPr>
              <a:t>8</a:t>
            </a:fld>
            <a:endParaRPr lang="fr-FR"/>
          </a:p>
        </p:txBody>
      </p:sp>
      <p:pic>
        <p:nvPicPr>
          <p:cNvPr id="6" name="media8.wav">
            <a:hlinkClick r:id="" action="ppaction://media"/>
            <a:extLst>
              <a:ext uri="{FF2B5EF4-FFF2-40B4-BE49-F238E27FC236}">
                <a16:creationId xmlns="" xmlns:a16="http://schemas.microsoft.com/office/drawing/2014/main" id="{84349660-42B3-CE49-9FAC-D292F1EC0C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2986" y="5638800"/>
            <a:ext cx="812800" cy="812800"/>
          </a:xfrm>
          <a:prstGeom prst="rect">
            <a:avLst/>
          </a:prstGeom>
        </p:spPr>
      </p:pic>
      <p:pic>
        <p:nvPicPr>
          <p:cNvPr id="5" name="Picture 4">
            <a:extLst>
              <a:ext uri="{FF2B5EF4-FFF2-40B4-BE49-F238E27FC236}">
                <a16:creationId xmlns="" xmlns:a16="http://schemas.microsoft.com/office/drawing/2014/main" id="{8FC4C0B5-83A2-3A4A-B289-C085C4741B5F}"/>
              </a:ext>
            </a:extLst>
          </p:cNvPr>
          <p:cNvPicPr>
            <a:picLocks noChangeAspect="1"/>
          </p:cNvPicPr>
          <p:nvPr/>
        </p:nvPicPr>
        <p:blipFill>
          <a:blip r:embed="rId6"/>
          <a:stretch>
            <a:fillRect/>
          </a:stretch>
        </p:blipFill>
        <p:spPr>
          <a:xfrm>
            <a:off x="2127250" y="751460"/>
            <a:ext cx="4578350" cy="6017260"/>
          </a:xfrm>
          <a:prstGeom prst="rect">
            <a:avLst/>
          </a:prstGeom>
        </p:spPr>
      </p:pic>
    </p:spTree>
    <p:extLst>
      <p:ext uri="{BB962C8B-B14F-4D97-AF65-F5344CB8AC3E}">
        <p14:creationId xmlns:p14="http://schemas.microsoft.com/office/powerpoint/2010/main" val="37926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3"/>
          <p:cNvSpPr>
            <a:spLocks noGrp="1"/>
          </p:cNvSpPr>
          <p:nvPr>
            <p:ph type="sldNum" sz="quarter" idx="4294967295"/>
          </p:nvPr>
        </p:nvSpPr>
        <p:spPr bwMode="auto">
          <a:xfrm>
            <a:off x="8305800" y="242888"/>
            <a:ext cx="554038"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3168C148-6AFF-4E27-AEDC-A60FBCF7DA32}" type="slidenum">
              <a:rPr lang="fr-FR"/>
              <a:pPr fontAlgn="base">
                <a:spcBef>
                  <a:spcPct val="0"/>
                </a:spcBef>
                <a:spcAft>
                  <a:spcPct val="0"/>
                </a:spcAft>
              </a:pPr>
              <a:t>9</a:t>
            </a:fld>
            <a:endParaRPr lang="fr-FR"/>
          </a:p>
        </p:txBody>
      </p:sp>
      <p:sp>
        <p:nvSpPr>
          <p:cNvPr id="27651" name="Titre 5"/>
          <p:cNvSpPr>
            <a:spLocks noGrp="1"/>
          </p:cNvSpPr>
          <p:nvPr>
            <p:ph type="title"/>
          </p:nvPr>
        </p:nvSpPr>
        <p:spPr/>
        <p:txBody>
          <a:bodyPr/>
          <a:lstStyle/>
          <a:p>
            <a:r>
              <a:rPr lang="fr-FR"/>
              <a:t>Les allergies et intolérance</a:t>
            </a:r>
          </a:p>
        </p:txBody>
      </p:sp>
      <p:pic>
        <p:nvPicPr>
          <p:cNvPr id="4" name="Picture 3">
            <a:extLst>
              <a:ext uri="{FF2B5EF4-FFF2-40B4-BE49-F238E27FC236}">
                <a16:creationId xmlns="" xmlns:a16="http://schemas.microsoft.com/office/drawing/2014/main" id="{4CA6B666-B6A0-E247-B4C9-FF7B8341BD32}"/>
              </a:ext>
            </a:extLst>
          </p:cNvPr>
          <p:cNvPicPr>
            <a:picLocks noChangeAspect="1"/>
          </p:cNvPicPr>
          <p:nvPr/>
        </p:nvPicPr>
        <p:blipFill>
          <a:blip r:embed="rId5"/>
          <a:stretch>
            <a:fillRect/>
          </a:stretch>
        </p:blipFill>
        <p:spPr>
          <a:xfrm>
            <a:off x="137864" y="842963"/>
            <a:ext cx="8625289" cy="1835982"/>
          </a:xfrm>
          <a:prstGeom prst="rect">
            <a:avLst/>
          </a:prstGeom>
        </p:spPr>
      </p:pic>
      <p:sp>
        <p:nvSpPr>
          <p:cNvPr id="5" name="Organigramme : Alternative 4"/>
          <p:cNvSpPr/>
          <p:nvPr/>
        </p:nvSpPr>
        <p:spPr>
          <a:xfrm>
            <a:off x="408532" y="2217420"/>
            <a:ext cx="7554686" cy="592629"/>
          </a:xfrm>
          <a:prstGeom prst="flowChartAlternateProcess">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 name="Espace réservé du contenu 2">
            <a:extLst>
              <a:ext uri="{FF2B5EF4-FFF2-40B4-BE49-F238E27FC236}">
                <a16:creationId xmlns="" xmlns:a16="http://schemas.microsoft.com/office/drawing/2014/main" id="{D61F3121-3187-EB44-8FF8-679BBA2E03A1}"/>
              </a:ext>
            </a:extLst>
          </p:cNvPr>
          <p:cNvSpPr txBox="1">
            <a:spLocks/>
          </p:cNvSpPr>
          <p:nvPr/>
        </p:nvSpPr>
        <p:spPr bwMode="auto">
          <a:xfrm>
            <a:off x="255494" y="2886743"/>
            <a:ext cx="8390031" cy="43593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228600" indent="-228600" algn="l" rtl="0" fontAlgn="base">
              <a:spcBef>
                <a:spcPts val="2000"/>
              </a:spcBef>
              <a:spcAft>
                <a:spcPct val="0"/>
              </a:spcAft>
              <a:buClr>
                <a:schemeClr val="accent1"/>
              </a:buClr>
              <a:buSzPct val="75000"/>
              <a:buFont typeface="Wingdings" pitchFamily="2" charset="2"/>
              <a:buChar char="n"/>
              <a:defRPr sz="2000" kern="1200">
                <a:solidFill>
                  <a:srgbClr val="595959"/>
                </a:solidFill>
                <a:latin typeface="+mn-lt"/>
                <a:ea typeface="+mn-ea"/>
                <a:cs typeface="+mn-cs"/>
              </a:defRPr>
            </a:lvl1pPr>
            <a:lvl2pPr marL="457200" indent="-228600" algn="l" rtl="0" fontAlgn="base">
              <a:spcBef>
                <a:spcPts val="600"/>
              </a:spcBef>
              <a:spcAft>
                <a:spcPct val="0"/>
              </a:spcAft>
              <a:buClr>
                <a:srgbClr val="B870B8"/>
              </a:buClr>
              <a:buSzPct val="75000"/>
              <a:buFont typeface="Wingdings" pitchFamily="2" charset="2"/>
              <a:buChar char="n"/>
              <a:defRPr kern="1200">
                <a:solidFill>
                  <a:srgbClr val="595959"/>
                </a:solidFill>
                <a:latin typeface="+mn-lt"/>
                <a:ea typeface="+mn-ea"/>
                <a:cs typeface="+mn-cs"/>
              </a:defRPr>
            </a:lvl2pPr>
            <a:lvl3pPr marL="685800" indent="-228600" algn="l" rtl="0" fontAlgn="base">
              <a:spcBef>
                <a:spcPts val="600"/>
              </a:spcBef>
              <a:spcAft>
                <a:spcPct val="0"/>
              </a:spcAft>
              <a:buClr>
                <a:schemeClr val="accent1"/>
              </a:buClr>
              <a:buSzPct val="75000"/>
              <a:buFont typeface="Wingdings" pitchFamily="2" charset="2"/>
              <a:buChar char="n"/>
              <a:defRPr kern="1200">
                <a:solidFill>
                  <a:srgbClr val="595959"/>
                </a:solidFill>
                <a:latin typeface="+mn-lt"/>
                <a:ea typeface="+mn-ea"/>
                <a:cs typeface="+mn-cs"/>
              </a:defRPr>
            </a:lvl3pPr>
            <a:lvl4pPr marL="914400" indent="-228600" algn="l" rtl="0" fontAlgn="base">
              <a:spcBef>
                <a:spcPts val="600"/>
              </a:spcBef>
              <a:spcAft>
                <a:spcPct val="0"/>
              </a:spcAft>
              <a:buClr>
                <a:srgbClr val="B870B8"/>
              </a:buClr>
              <a:buSzPct val="75000"/>
              <a:buFont typeface="Wingdings" pitchFamily="2" charset="2"/>
              <a:buChar char="n"/>
              <a:defRPr kern="1200">
                <a:solidFill>
                  <a:srgbClr val="595959"/>
                </a:solidFill>
                <a:latin typeface="+mn-lt"/>
                <a:ea typeface="+mn-ea"/>
                <a:cs typeface="+mn-cs"/>
              </a:defRPr>
            </a:lvl4pPr>
            <a:lvl5pPr marL="1143000" indent="-228600" algn="l" rtl="0" fontAlgn="base">
              <a:spcBef>
                <a:spcPts val="600"/>
              </a:spcBef>
              <a:spcAft>
                <a:spcPct val="0"/>
              </a:spcAft>
              <a:buClr>
                <a:schemeClr val="accent1"/>
              </a:buClr>
              <a:buSzPct val="75000"/>
              <a:buFont typeface="Wingdings" pitchFamily="2" charset="2"/>
              <a:buChar char="n"/>
              <a:defRPr kern="1200">
                <a:solidFill>
                  <a:srgbClr val="5959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fr-FR" dirty="0">
                <a:solidFill>
                  <a:schemeClr val="tx1">
                    <a:lumMod val="65000"/>
                    <a:lumOff val="35000"/>
                  </a:schemeClr>
                </a:solidFill>
              </a:rPr>
              <a:t>Inscrire les allergies et intolérances, le type de réaction et quand il l’a eu</a:t>
            </a:r>
          </a:p>
        </p:txBody>
      </p:sp>
      <p:sp>
        <p:nvSpPr>
          <p:cNvPr id="11" name="Espace réservé du contenu 2">
            <a:extLst>
              <a:ext uri="{FF2B5EF4-FFF2-40B4-BE49-F238E27FC236}">
                <a16:creationId xmlns="" xmlns:a16="http://schemas.microsoft.com/office/drawing/2014/main" id="{26B52283-5B25-0A4E-9BAC-09E7F54D14D4}"/>
              </a:ext>
            </a:extLst>
          </p:cNvPr>
          <p:cNvSpPr txBox="1">
            <a:spLocks/>
          </p:cNvSpPr>
          <p:nvPr/>
        </p:nvSpPr>
        <p:spPr bwMode="auto">
          <a:xfrm>
            <a:off x="4572000" y="3322677"/>
            <a:ext cx="3067685" cy="205261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228600" indent="-228600" algn="l" rtl="0" fontAlgn="base">
              <a:spcBef>
                <a:spcPts val="2000"/>
              </a:spcBef>
              <a:spcAft>
                <a:spcPct val="0"/>
              </a:spcAft>
              <a:buClr>
                <a:schemeClr val="accent1"/>
              </a:buClr>
              <a:buSzPct val="75000"/>
              <a:buFont typeface="Wingdings" pitchFamily="2" charset="2"/>
              <a:buChar char="n"/>
              <a:defRPr sz="2000" kern="1200">
                <a:solidFill>
                  <a:srgbClr val="595959"/>
                </a:solidFill>
                <a:latin typeface="+mn-lt"/>
                <a:ea typeface="+mn-ea"/>
                <a:cs typeface="+mn-cs"/>
              </a:defRPr>
            </a:lvl1pPr>
            <a:lvl2pPr marL="457200" indent="-228600" algn="l" rtl="0" fontAlgn="base">
              <a:spcBef>
                <a:spcPts val="600"/>
              </a:spcBef>
              <a:spcAft>
                <a:spcPct val="0"/>
              </a:spcAft>
              <a:buClr>
                <a:srgbClr val="B870B8"/>
              </a:buClr>
              <a:buSzPct val="75000"/>
              <a:buFont typeface="Wingdings" pitchFamily="2" charset="2"/>
              <a:buChar char="n"/>
              <a:defRPr kern="1200">
                <a:solidFill>
                  <a:srgbClr val="595959"/>
                </a:solidFill>
                <a:latin typeface="+mn-lt"/>
                <a:ea typeface="+mn-ea"/>
                <a:cs typeface="+mn-cs"/>
              </a:defRPr>
            </a:lvl2pPr>
            <a:lvl3pPr marL="685800" indent="-228600" algn="l" rtl="0" fontAlgn="base">
              <a:spcBef>
                <a:spcPts val="600"/>
              </a:spcBef>
              <a:spcAft>
                <a:spcPct val="0"/>
              </a:spcAft>
              <a:buClr>
                <a:schemeClr val="accent1"/>
              </a:buClr>
              <a:buSzPct val="75000"/>
              <a:buFont typeface="Wingdings" pitchFamily="2" charset="2"/>
              <a:buChar char="n"/>
              <a:defRPr kern="1200">
                <a:solidFill>
                  <a:srgbClr val="595959"/>
                </a:solidFill>
                <a:latin typeface="+mn-lt"/>
                <a:ea typeface="+mn-ea"/>
                <a:cs typeface="+mn-cs"/>
              </a:defRPr>
            </a:lvl3pPr>
            <a:lvl4pPr marL="914400" indent="-228600" algn="l" rtl="0" fontAlgn="base">
              <a:spcBef>
                <a:spcPts val="600"/>
              </a:spcBef>
              <a:spcAft>
                <a:spcPct val="0"/>
              </a:spcAft>
              <a:buClr>
                <a:srgbClr val="B870B8"/>
              </a:buClr>
              <a:buSzPct val="75000"/>
              <a:buFont typeface="Wingdings" pitchFamily="2" charset="2"/>
              <a:buChar char="n"/>
              <a:defRPr kern="1200">
                <a:solidFill>
                  <a:srgbClr val="595959"/>
                </a:solidFill>
                <a:latin typeface="+mn-lt"/>
                <a:ea typeface="+mn-ea"/>
                <a:cs typeface="+mn-cs"/>
              </a:defRPr>
            </a:lvl4pPr>
            <a:lvl5pPr marL="1143000" indent="-228600" algn="l" rtl="0" fontAlgn="base">
              <a:spcBef>
                <a:spcPts val="600"/>
              </a:spcBef>
              <a:spcAft>
                <a:spcPct val="0"/>
              </a:spcAft>
              <a:buClr>
                <a:schemeClr val="accent1"/>
              </a:buClr>
              <a:buSzPct val="75000"/>
              <a:buFont typeface="Wingdings" pitchFamily="2" charset="2"/>
              <a:buChar char="n"/>
              <a:defRPr kern="1200">
                <a:solidFill>
                  <a:srgbClr val="5959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fontAlgn="auto">
              <a:spcAft>
                <a:spcPts val="0"/>
              </a:spcAft>
              <a:defRPr/>
            </a:pPr>
            <a:r>
              <a:rPr lang="fr-FR" dirty="0">
                <a:solidFill>
                  <a:schemeClr val="tx1">
                    <a:lumMod val="65000"/>
                    <a:lumOff val="35000"/>
                  </a:schemeClr>
                </a:solidFill>
              </a:rPr>
              <a:t>Intolérances</a:t>
            </a:r>
          </a:p>
          <a:p>
            <a:pPr lvl="1" defTabSz="914400" fontAlgn="auto">
              <a:spcAft>
                <a:spcPts val="0"/>
              </a:spcAft>
              <a:buClr>
                <a:schemeClr val="accent1">
                  <a:lumMod val="60000"/>
                  <a:lumOff val="40000"/>
                </a:schemeClr>
              </a:buClr>
              <a:defRPr/>
            </a:pPr>
            <a:r>
              <a:rPr lang="fr-FR" dirty="0">
                <a:solidFill>
                  <a:schemeClr val="tx1">
                    <a:lumMod val="65000"/>
                    <a:lumOff val="35000"/>
                  </a:schemeClr>
                </a:solidFill>
              </a:rPr>
              <a:t>Diarrhée</a:t>
            </a:r>
          </a:p>
          <a:p>
            <a:pPr lvl="1" defTabSz="914400" fontAlgn="auto">
              <a:spcAft>
                <a:spcPts val="0"/>
              </a:spcAft>
              <a:buClr>
                <a:schemeClr val="accent1">
                  <a:lumMod val="60000"/>
                  <a:lumOff val="40000"/>
                </a:schemeClr>
              </a:buClr>
              <a:defRPr/>
            </a:pPr>
            <a:r>
              <a:rPr lang="fr-FR" dirty="0">
                <a:solidFill>
                  <a:schemeClr val="tx1">
                    <a:lumMod val="65000"/>
                    <a:lumOff val="35000"/>
                  </a:schemeClr>
                </a:solidFill>
              </a:rPr>
              <a:t>Vomissements</a:t>
            </a:r>
          </a:p>
          <a:p>
            <a:pPr lvl="1" defTabSz="914400" fontAlgn="auto">
              <a:spcAft>
                <a:spcPts val="0"/>
              </a:spcAft>
              <a:buClr>
                <a:schemeClr val="accent1">
                  <a:lumMod val="60000"/>
                  <a:lumOff val="40000"/>
                </a:schemeClr>
              </a:buClr>
              <a:defRPr/>
            </a:pPr>
            <a:r>
              <a:rPr lang="fr-FR" dirty="0">
                <a:solidFill>
                  <a:schemeClr val="tx1">
                    <a:lumMod val="65000"/>
                    <a:lumOff val="35000"/>
                  </a:schemeClr>
                </a:solidFill>
              </a:rPr>
              <a:t>Mal de ventre</a:t>
            </a:r>
            <a:endParaRPr lang="fr-FR" strike="sngStrike" dirty="0">
              <a:solidFill>
                <a:schemeClr val="tx1">
                  <a:lumMod val="65000"/>
                  <a:lumOff val="35000"/>
                </a:schemeClr>
              </a:solidFill>
            </a:endParaRPr>
          </a:p>
          <a:p>
            <a:pPr lvl="1" defTabSz="914400" fontAlgn="auto">
              <a:spcAft>
                <a:spcPts val="0"/>
              </a:spcAft>
              <a:buClr>
                <a:schemeClr val="accent1">
                  <a:lumMod val="60000"/>
                  <a:lumOff val="40000"/>
                </a:schemeClr>
              </a:buClr>
              <a:defRPr/>
            </a:pPr>
            <a:r>
              <a:rPr lang="fr-FR" dirty="0">
                <a:solidFill>
                  <a:schemeClr val="tx1">
                    <a:lumMod val="65000"/>
                    <a:lumOff val="35000"/>
                  </a:schemeClr>
                </a:solidFill>
              </a:rPr>
              <a:t>Etc.</a:t>
            </a:r>
          </a:p>
        </p:txBody>
      </p:sp>
      <p:sp>
        <p:nvSpPr>
          <p:cNvPr id="12" name="Espace réservé du contenu 2">
            <a:extLst>
              <a:ext uri="{FF2B5EF4-FFF2-40B4-BE49-F238E27FC236}">
                <a16:creationId xmlns="" xmlns:a16="http://schemas.microsoft.com/office/drawing/2014/main" id="{BFA1564A-0C06-AC48-8D44-2900ECF12EBE}"/>
              </a:ext>
            </a:extLst>
          </p:cNvPr>
          <p:cNvSpPr txBox="1">
            <a:spLocks/>
          </p:cNvSpPr>
          <p:nvPr/>
        </p:nvSpPr>
        <p:spPr bwMode="auto">
          <a:xfrm>
            <a:off x="498475" y="4956830"/>
            <a:ext cx="6433953" cy="116653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228600" indent="-228600" algn="l" rtl="0" fontAlgn="base">
              <a:spcBef>
                <a:spcPts val="2000"/>
              </a:spcBef>
              <a:spcAft>
                <a:spcPct val="0"/>
              </a:spcAft>
              <a:buClr>
                <a:schemeClr val="accent1"/>
              </a:buClr>
              <a:buSzPct val="75000"/>
              <a:buFont typeface="Wingdings" pitchFamily="2" charset="2"/>
              <a:buChar char="n"/>
              <a:defRPr sz="2000" kern="1200">
                <a:solidFill>
                  <a:srgbClr val="595959"/>
                </a:solidFill>
                <a:latin typeface="+mn-lt"/>
                <a:ea typeface="+mn-ea"/>
                <a:cs typeface="+mn-cs"/>
              </a:defRPr>
            </a:lvl1pPr>
            <a:lvl2pPr marL="457200" indent="-228600" algn="l" rtl="0" fontAlgn="base">
              <a:spcBef>
                <a:spcPts val="600"/>
              </a:spcBef>
              <a:spcAft>
                <a:spcPct val="0"/>
              </a:spcAft>
              <a:buClr>
                <a:srgbClr val="B870B8"/>
              </a:buClr>
              <a:buSzPct val="75000"/>
              <a:buFont typeface="Wingdings" pitchFamily="2" charset="2"/>
              <a:buChar char="n"/>
              <a:defRPr kern="1200">
                <a:solidFill>
                  <a:srgbClr val="595959"/>
                </a:solidFill>
                <a:latin typeface="+mn-lt"/>
                <a:ea typeface="+mn-ea"/>
                <a:cs typeface="+mn-cs"/>
              </a:defRPr>
            </a:lvl2pPr>
            <a:lvl3pPr marL="685800" indent="-228600" algn="l" rtl="0" fontAlgn="base">
              <a:spcBef>
                <a:spcPts val="600"/>
              </a:spcBef>
              <a:spcAft>
                <a:spcPct val="0"/>
              </a:spcAft>
              <a:buClr>
                <a:schemeClr val="accent1"/>
              </a:buClr>
              <a:buSzPct val="75000"/>
              <a:buFont typeface="Wingdings" pitchFamily="2" charset="2"/>
              <a:buChar char="n"/>
              <a:defRPr kern="1200">
                <a:solidFill>
                  <a:srgbClr val="595959"/>
                </a:solidFill>
                <a:latin typeface="+mn-lt"/>
                <a:ea typeface="+mn-ea"/>
                <a:cs typeface="+mn-cs"/>
              </a:defRPr>
            </a:lvl3pPr>
            <a:lvl4pPr marL="914400" indent="-228600" algn="l" rtl="0" fontAlgn="base">
              <a:spcBef>
                <a:spcPts val="600"/>
              </a:spcBef>
              <a:spcAft>
                <a:spcPct val="0"/>
              </a:spcAft>
              <a:buClr>
                <a:srgbClr val="B870B8"/>
              </a:buClr>
              <a:buSzPct val="75000"/>
              <a:buFont typeface="Wingdings" pitchFamily="2" charset="2"/>
              <a:buChar char="n"/>
              <a:defRPr kern="1200">
                <a:solidFill>
                  <a:srgbClr val="595959"/>
                </a:solidFill>
                <a:latin typeface="+mn-lt"/>
                <a:ea typeface="+mn-ea"/>
                <a:cs typeface="+mn-cs"/>
              </a:defRPr>
            </a:lvl4pPr>
            <a:lvl5pPr marL="1143000" indent="-228600" algn="l" rtl="0" fontAlgn="base">
              <a:spcBef>
                <a:spcPts val="600"/>
              </a:spcBef>
              <a:spcAft>
                <a:spcPct val="0"/>
              </a:spcAft>
              <a:buClr>
                <a:schemeClr val="accent1"/>
              </a:buClr>
              <a:buSzPct val="75000"/>
              <a:buFont typeface="Wingdings" pitchFamily="2" charset="2"/>
              <a:buChar char="n"/>
              <a:defRPr kern="1200">
                <a:solidFill>
                  <a:srgbClr val="5959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fontAlgn="auto">
              <a:spcBef>
                <a:spcPts val="800"/>
              </a:spcBef>
              <a:spcAft>
                <a:spcPts val="0"/>
              </a:spcAft>
              <a:buClr>
                <a:schemeClr val="accent1"/>
              </a:buClr>
              <a:defRPr/>
            </a:pPr>
            <a:r>
              <a:rPr lang="fr-FR" sz="2000" dirty="0">
                <a:solidFill>
                  <a:schemeClr val="tx1">
                    <a:lumMod val="65000"/>
                    <a:lumOff val="35000"/>
                  </a:schemeClr>
                </a:solidFill>
              </a:rPr>
              <a:t>Ex: </a:t>
            </a:r>
          </a:p>
          <a:p>
            <a:pPr marL="0" lvl="1" indent="0" fontAlgn="auto">
              <a:spcBef>
                <a:spcPts val="800"/>
              </a:spcBef>
              <a:spcAft>
                <a:spcPts val="0"/>
              </a:spcAft>
              <a:buClr>
                <a:schemeClr val="accent1"/>
              </a:buClr>
              <a:buNone/>
              <a:defRPr/>
            </a:pPr>
            <a:r>
              <a:rPr lang="fr-FR" sz="1600" dirty="0">
                <a:solidFill>
                  <a:schemeClr val="tx1">
                    <a:lumMod val="65000"/>
                    <a:lumOff val="35000"/>
                  </a:schemeClr>
                </a:solidFill>
              </a:rPr>
              <a:t>Allergie pénicilline (rash sur le tronc) en 2015</a:t>
            </a:r>
          </a:p>
          <a:p>
            <a:pPr marL="0" lvl="1" indent="0" fontAlgn="auto">
              <a:spcBef>
                <a:spcPts val="800"/>
              </a:spcBef>
              <a:spcAft>
                <a:spcPts val="0"/>
              </a:spcAft>
              <a:buClr>
                <a:schemeClr val="accent1"/>
              </a:buClr>
              <a:buNone/>
              <a:defRPr/>
            </a:pPr>
            <a:r>
              <a:rPr lang="fr-FR" sz="1600" dirty="0">
                <a:solidFill>
                  <a:schemeClr val="tx1">
                    <a:lumMod val="65000"/>
                    <a:lumOff val="35000"/>
                  </a:schemeClr>
                </a:solidFill>
              </a:rPr>
              <a:t>Intolérance morphine (nausées et vomissements) en 04/2018</a:t>
            </a:r>
          </a:p>
          <a:p>
            <a:pPr marL="228600" lvl="1" fontAlgn="auto">
              <a:spcBef>
                <a:spcPts val="2000"/>
              </a:spcBef>
              <a:spcAft>
                <a:spcPts val="0"/>
              </a:spcAft>
              <a:buClr>
                <a:schemeClr val="accent1"/>
              </a:buClr>
              <a:defRPr/>
            </a:pPr>
            <a:endParaRPr lang="fr-FR" sz="2000" dirty="0">
              <a:solidFill>
                <a:schemeClr val="tx1">
                  <a:lumMod val="65000"/>
                  <a:lumOff val="35000"/>
                </a:schemeClr>
              </a:solidFill>
            </a:endParaRPr>
          </a:p>
        </p:txBody>
      </p:sp>
      <p:sp>
        <p:nvSpPr>
          <p:cNvPr id="13" name="Espace réservé du contenu 2">
            <a:extLst>
              <a:ext uri="{FF2B5EF4-FFF2-40B4-BE49-F238E27FC236}">
                <a16:creationId xmlns="" xmlns:a16="http://schemas.microsoft.com/office/drawing/2014/main" id="{AD0374FD-6D29-8943-8D61-AE2210D0ED29}"/>
              </a:ext>
            </a:extLst>
          </p:cNvPr>
          <p:cNvSpPr txBox="1">
            <a:spLocks/>
          </p:cNvSpPr>
          <p:nvPr/>
        </p:nvSpPr>
        <p:spPr bwMode="auto">
          <a:xfrm>
            <a:off x="647766" y="3242931"/>
            <a:ext cx="3067685" cy="205261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228600" indent="-228600" algn="l" rtl="0" fontAlgn="base">
              <a:spcBef>
                <a:spcPts val="2000"/>
              </a:spcBef>
              <a:spcAft>
                <a:spcPct val="0"/>
              </a:spcAft>
              <a:buClr>
                <a:schemeClr val="accent1"/>
              </a:buClr>
              <a:buSzPct val="75000"/>
              <a:buFont typeface="Wingdings" pitchFamily="2" charset="2"/>
              <a:buChar char="n"/>
              <a:defRPr sz="2000" kern="1200">
                <a:solidFill>
                  <a:srgbClr val="595959"/>
                </a:solidFill>
                <a:latin typeface="+mn-lt"/>
                <a:ea typeface="+mn-ea"/>
                <a:cs typeface="+mn-cs"/>
              </a:defRPr>
            </a:lvl1pPr>
            <a:lvl2pPr marL="457200" indent="-228600" algn="l" rtl="0" fontAlgn="base">
              <a:spcBef>
                <a:spcPts val="600"/>
              </a:spcBef>
              <a:spcAft>
                <a:spcPct val="0"/>
              </a:spcAft>
              <a:buClr>
                <a:srgbClr val="B870B8"/>
              </a:buClr>
              <a:buSzPct val="75000"/>
              <a:buFont typeface="Wingdings" pitchFamily="2" charset="2"/>
              <a:buChar char="n"/>
              <a:defRPr kern="1200">
                <a:solidFill>
                  <a:srgbClr val="595959"/>
                </a:solidFill>
                <a:latin typeface="+mn-lt"/>
                <a:ea typeface="+mn-ea"/>
                <a:cs typeface="+mn-cs"/>
              </a:defRPr>
            </a:lvl2pPr>
            <a:lvl3pPr marL="685800" indent="-228600" algn="l" rtl="0" fontAlgn="base">
              <a:spcBef>
                <a:spcPts val="600"/>
              </a:spcBef>
              <a:spcAft>
                <a:spcPct val="0"/>
              </a:spcAft>
              <a:buClr>
                <a:schemeClr val="accent1"/>
              </a:buClr>
              <a:buSzPct val="75000"/>
              <a:buFont typeface="Wingdings" pitchFamily="2" charset="2"/>
              <a:buChar char="n"/>
              <a:defRPr kern="1200">
                <a:solidFill>
                  <a:srgbClr val="595959"/>
                </a:solidFill>
                <a:latin typeface="+mn-lt"/>
                <a:ea typeface="+mn-ea"/>
                <a:cs typeface="+mn-cs"/>
              </a:defRPr>
            </a:lvl3pPr>
            <a:lvl4pPr marL="914400" indent="-228600" algn="l" rtl="0" fontAlgn="base">
              <a:spcBef>
                <a:spcPts val="600"/>
              </a:spcBef>
              <a:spcAft>
                <a:spcPct val="0"/>
              </a:spcAft>
              <a:buClr>
                <a:srgbClr val="B870B8"/>
              </a:buClr>
              <a:buSzPct val="75000"/>
              <a:buFont typeface="Wingdings" pitchFamily="2" charset="2"/>
              <a:buChar char="n"/>
              <a:defRPr kern="1200">
                <a:solidFill>
                  <a:srgbClr val="595959"/>
                </a:solidFill>
                <a:latin typeface="+mn-lt"/>
                <a:ea typeface="+mn-ea"/>
                <a:cs typeface="+mn-cs"/>
              </a:defRPr>
            </a:lvl4pPr>
            <a:lvl5pPr marL="1143000" indent="-228600" algn="l" rtl="0" fontAlgn="base">
              <a:spcBef>
                <a:spcPts val="600"/>
              </a:spcBef>
              <a:spcAft>
                <a:spcPct val="0"/>
              </a:spcAft>
              <a:buClr>
                <a:schemeClr val="accent1"/>
              </a:buClr>
              <a:buSzPct val="75000"/>
              <a:buFont typeface="Wingdings" pitchFamily="2" charset="2"/>
              <a:buChar char="n"/>
              <a:defRPr kern="1200">
                <a:solidFill>
                  <a:srgbClr val="5959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fontAlgn="auto">
              <a:spcAft>
                <a:spcPts val="0"/>
              </a:spcAft>
              <a:defRPr/>
            </a:pPr>
            <a:r>
              <a:rPr lang="fr-FR" dirty="0">
                <a:solidFill>
                  <a:schemeClr val="tx1">
                    <a:lumMod val="65000"/>
                    <a:lumOff val="35000"/>
                  </a:schemeClr>
                </a:solidFill>
              </a:rPr>
              <a:t>Allergies</a:t>
            </a:r>
          </a:p>
          <a:p>
            <a:pPr lvl="1" fontAlgn="auto">
              <a:spcAft>
                <a:spcPts val="0"/>
              </a:spcAft>
              <a:buClr>
                <a:schemeClr val="accent1">
                  <a:lumMod val="60000"/>
                  <a:lumOff val="40000"/>
                </a:schemeClr>
              </a:buClr>
              <a:defRPr/>
            </a:pPr>
            <a:r>
              <a:rPr lang="fr-FR" dirty="0">
                <a:solidFill>
                  <a:schemeClr val="tx1">
                    <a:lumMod val="65000"/>
                    <a:lumOff val="35000"/>
                  </a:schemeClr>
                </a:solidFill>
              </a:rPr>
              <a:t>Rash</a:t>
            </a:r>
          </a:p>
          <a:p>
            <a:pPr lvl="1" fontAlgn="auto">
              <a:spcAft>
                <a:spcPts val="0"/>
              </a:spcAft>
              <a:buClr>
                <a:schemeClr val="accent1">
                  <a:lumMod val="60000"/>
                  <a:lumOff val="40000"/>
                </a:schemeClr>
              </a:buClr>
              <a:defRPr/>
            </a:pPr>
            <a:r>
              <a:rPr lang="fr-FR" dirty="0">
                <a:solidFill>
                  <a:schemeClr val="tx1">
                    <a:lumMod val="65000"/>
                    <a:lumOff val="35000"/>
                  </a:schemeClr>
                </a:solidFill>
              </a:rPr>
              <a:t>Choc anaphylactique</a:t>
            </a:r>
          </a:p>
          <a:p>
            <a:pPr lvl="1" fontAlgn="auto">
              <a:spcAft>
                <a:spcPts val="0"/>
              </a:spcAft>
              <a:buClr>
                <a:schemeClr val="accent1">
                  <a:lumMod val="60000"/>
                  <a:lumOff val="40000"/>
                </a:schemeClr>
              </a:buClr>
              <a:defRPr/>
            </a:pPr>
            <a:r>
              <a:rPr lang="fr-FR" dirty="0">
                <a:solidFill>
                  <a:schemeClr val="tx1">
                    <a:lumMod val="65000"/>
                    <a:lumOff val="35000"/>
                  </a:schemeClr>
                </a:solidFill>
              </a:rPr>
              <a:t>Enflure</a:t>
            </a:r>
          </a:p>
          <a:p>
            <a:pPr lvl="1" fontAlgn="auto">
              <a:spcAft>
                <a:spcPts val="0"/>
              </a:spcAft>
              <a:buClr>
                <a:schemeClr val="accent1">
                  <a:lumMod val="60000"/>
                  <a:lumOff val="40000"/>
                </a:schemeClr>
              </a:buClr>
              <a:defRPr/>
            </a:pPr>
            <a:r>
              <a:rPr lang="fr-FR" dirty="0">
                <a:solidFill>
                  <a:schemeClr val="tx1">
                    <a:lumMod val="65000"/>
                    <a:lumOff val="35000"/>
                  </a:schemeClr>
                </a:solidFill>
              </a:rPr>
              <a:t>Etc.</a:t>
            </a:r>
            <a:endParaRPr lang="fr-FR" sz="2000" dirty="0">
              <a:solidFill>
                <a:schemeClr val="tx1">
                  <a:lumMod val="65000"/>
                  <a:lumOff val="35000"/>
                </a:schemeClr>
              </a:solidFill>
            </a:endParaRPr>
          </a:p>
        </p:txBody>
      </p:sp>
      <p:pic>
        <p:nvPicPr>
          <p:cNvPr id="6" name="Graphic 5" descr="Medicine">
            <a:extLst>
              <a:ext uri="{FF2B5EF4-FFF2-40B4-BE49-F238E27FC236}">
                <a16:creationId xmlns="" xmlns:a16="http://schemas.microsoft.com/office/drawing/2014/main" id="{1958775F-442F-AA44-98AA-4D7D90B84DD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029325" y="3712820"/>
            <a:ext cx="914400" cy="914400"/>
          </a:xfrm>
          <a:prstGeom prst="rect">
            <a:avLst/>
          </a:prstGeom>
        </p:spPr>
      </p:pic>
      <p:pic>
        <p:nvPicPr>
          <p:cNvPr id="3" name="media9.wav">
            <a:hlinkClick r:id="" action="ppaction://media"/>
            <a:extLst>
              <a:ext uri="{FF2B5EF4-FFF2-40B4-BE49-F238E27FC236}">
                <a16:creationId xmlns="" xmlns:a16="http://schemas.microsoft.com/office/drawing/2014/main" id="{873ED2FC-167B-CD4C-B596-79A6AB7260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9078" y="6045200"/>
            <a:ext cx="812800" cy="812800"/>
          </a:xfrm>
          <a:prstGeom prst="rect">
            <a:avLst/>
          </a:prstGeom>
        </p:spPr>
      </p:pic>
    </p:spTree>
    <p:extLst>
      <p:ext uri="{BB962C8B-B14F-4D97-AF65-F5344CB8AC3E}">
        <p14:creationId xmlns:p14="http://schemas.microsoft.com/office/powerpoint/2010/main" val="47454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hème Office">
  <a:themeElements>
    <a:clrScheme name="CISSS">
      <a:dk1>
        <a:sysClr val="windowText" lastClr="000000"/>
      </a:dk1>
      <a:lt1>
        <a:sysClr val="window" lastClr="FFFFFF"/>
      </a:lt1>
      <a:dk2>
        <a:srgbClr val="7F7F7F"/>
      </a:dk2>
      <a:lt2>
        <a:srgbClr val="F2F2F2"/>
      </a:lt2>
      <a:accent1>
        <a:srgbClr val="0E4E7B"/>
      </a:accent1>
      <a:accent2>
        <a:srgbClr val="0787A1"/>
      </a:accent2>
      <a:accent3>
        <a:srgbClr val="17A7A5"/>
      </a:accent3>
      <a:accent4>
        <a:srgbClr val="63BD59"/>
      </a:accent4>
      <a:accent5>
        <a:srgbClr val="F15A22"/>
      </a:accent5>
      <a:accent6>
        <a:srgbClr val="FDB913"/>
      </a:accent6>
      <a:hlink>
        <a:srgbClr val="0070C0"/>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2724</TotalTime>
  <Words>1794</Words>
  <Application>Microsoft Office PowerPoint</Application>
  <PresentationFormat>Affichage à l'écran (4:3)</PresentationFormat>
  <Paragraphs>160</Paragraphs>
  <Slides>16</Slides>
  <Notes>15</Notes>
  <HiddenSlides>0</HiddenSlides>
  <MMClips>15</MMClip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Thème Office</vt:lpstr>
      <vt:lpstr>Présentation PowerPoint</vt:lpstr>
      <vt:lpstr>Qu’est-ce que c’est?</vt:lpstr>
      <vt:lpstr>Pourquoi doit-on le faire ?</vt:lpstr>
      <vt:lpstr>Pour qui doit-on le faire?</vt:lpstr>
      <vt:lpstr>1. Agente administrative ou personne désignée </vt:lpstr>
      <vt:lpstr>2. Personne effectuant l’analyse des divergences</vt:lpstr>
      <vt:lpstr>Le BCM:  Bilan Comparatif des Médicaments </vt:lpstr>
      <vt:lpstr>Exemple de profil </vt:lpstr>
      <vt:lpstr>Les allergies et intolérance</vt:lpstr>
      <vt:lpstr>L’aide à l’administration</vt:lpstr>
      <vt:lpstr>Les médicaments prescrits</vt:lpstr>
      <vt:lpstr>Les divergences</vt:lpstr>
      <vt:lpstr>Les médicaments sans prescriptions et autres</vt:lpstr>
      <vt:lpstr>Adhésion au traitement</vt:lpstr>
      <vt:lpstr>Le prescripteur</vt:lpstr>
      <vt:lpstr>BCM PROACTIF vs RÉTROSPECTIF</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Office 2011</dc:creator>
  <cp:lastModifiedBy>Thaïs Dubé</cp:lastModifiedBy>
  <cp:revision>95</cp:revision>
  <cp:lastPrinted>2017-12-20T18:38:41Z</cp:lastPrinted>
  <dcterms:created xsi:type="dcterms:W3CDTF">2017-12-07T15:37:49Z</dcterms:created>
  <dcterms:modified xsi:type="dcterms:W3CDTF">2019-09-03T18:20:18Z</dcterms:modified>
</cp:coreProperties>
</file>