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312" r:id="rId2"/>
    <p:sldId id="368" r:id="rId3"/>
    <p:sldId id="371" r:id="rId4"/>
    <p:sldId id="365" r:id="rId5"/>
    <p:sldId id="366" r:id="rId6"/>
    <p:sldId id="360" r:id="rId7"/>
    <p:sldId id="367" r:id="rId8"/>
    <p:sldId id="364" r:id="rId9"/>
    <p:sldId id="370" r:id="rId10"/>
  </p:sldIdLst>
  <p:sldSz cx="9144000" cy="6858000" type="screen4x3"/>
  <p:notesSz cx="7010400" cy="9296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E7B"/>
    <a:srgbClr val="5BC24B"/>
    <a:srgbClr val="1FC249"/>
    <a:srgbClr val="0787A1"/>
    <a:srgbClr val="63BD59"/>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64767" autoAdjust="0"/>
  </p:normalViewPr>
  <p:slideViewPr>
    <p:cSldViewPr snapToGrid="0" snapToObjects="1">
      <p:cViewPr varScale="1">
        <p:scale>
          <a:sx n="42" d="100"/>
          <a:sy n="42" d="100"/>
        </p:scale>
        <p:origin x="773" y="2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020E4-FCA7-4448-A3B3-7F0C32C5EC0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CA"/>
        </a:p>
      </dgm:t>
    </dgm:pt>
    <dgm:pt modelId="{E9339EB3-9217-4B9C-88F3-4AC331E48E02}">
      <dgm:prSet phldrT="[Texte]" custT="1"/>
      <dgm:spPr>
        <a:solidFill>
          <a:srgbClr val="0787A1"/>
        </a:solidFill>
      </dgm:spPr>
      <dgm:t>
        <a:bodyPr/>
        <a:lstStyle/>
        <a:p>
          <a:r>
            <a:rPr lang="fr-CA" sz="1400" dirty="0" smtClean="0">
              <a:solidFill>
                <a:schemeClr val="bg1"/>
              </a:solidFill>
            </a:rPr>
            <a:t>Engagement de la direction</a:t>
          </a:r>
          <a:endParaRPr lang="fr-CA" sz="1400" dirty="0">
            <a:solidFill>
              <a:schemeClr val="bg1"/>
            </a:solidFill>
          </a:endParaRPr>
        </a:p>
      </dgm:t>
    </dgm:pt>
    <dgm:pt modelId="{795BC5E9-4F5B-4A2C-9347-A7E967024CA7}" type="parTrans" cxnId="{3D478B71-8CD3-432F-A2E0-7AF4EAF5BE03}">
      <dgm:prSet/>
      <dgm:spPr/>
      <dgm:t>
        <a:bodyPr/>
        <a:lstStyle/>
        <a:p>
          <a:endParaRPr lang="fr-CA">
            <a:solidFill>
              <a:schemeClr val="tx1"/>
            </a:solidFill>
          </a:endParaRPr>
        </a:p>
      </dgm:t>
    </dgm:pt>
    <dgm:pt modelId="{DE4E42CA-1154-48FD-A0ED-A191D818E58C}" type="sibTrans" cxnId="{3D478B71-8CD3-432F-A2E0-7AF4EAF5BE03}">
      <dgm:prSet/>
      <dgm:spPr/>
      <dgm:t>
        <a:bodyPr/>
        <a:lstStyle/>
        <a:p>
          <a:endParaRPr lang="fr-CA">
            <a:solidFill>
              <a:schemeClr val="tx1"/>
            </a:solidFill>
          </a:endParaRPr>
        </a:p>
      </dgm:t>
    </dgm:pt>
    <dgm:pt modelId="{6CF16AE2-DB48-4568-BFAB-612335B16A85}">
      <dgm:prSet phldrT="[Texte]" custT="1"/>
      <dgm:spPr>
        <a:solidFill>
          <a:srgbClr val="0787A1"/>
        </a:solidFill>
      </dgm:spPr>
      <dgm:t>
        <a:bodyPr/>
        <a:lstStyle/>
        <a:p>
          <a:r>
            <a:rPr lang="fr-CA" sz="1400" dirty="0" smtClean="0">
              <a:solidFill>
                <a:schemeClr val="bg1"/>
              </a:solidFill>
            </a:rPr>
            <a:t>Comité de santé et mieux-être</a:t>
          </a:r>
          <a:endParaRPr lang="fr-CA" sz="1400" dirty="0">
            <a:solidFill>
              <a:schemeClr val="bg1"/>
            </a:solidFill>
          </a:endParaRPr>
        </a:p>
      </dgm:t>
    </dgm:pt>
    <dgm:pt modelId="{4D8AA75F-46AF-4558-B049-9538DD3F6005}" type="parTrans" cxnId="{14098655-9473-4D43-8E31-2AE9EC6D5F57}">
      <dgm:prSet/>
      <dgm:spPr/>
      <dgm:t>
        <a:bodyPr/>
        <a:lstStyle/>
        <a:p>
          <a:endParaRPr lang="fr-CA">
            <a:solidFill>
              <a:schemeClr val="tx1"/>
            </a:solidFill>
          </a:endParaRPr>
        </a:p>
      </dgm:t>
    </dgm:pt>
    <dgm:pt modelId="{75AB0EFA-D53F-4EF5-A19B-8044054DFDE3}" type="sibTrans" cxnId="{14098655-9473-4D43-8E31-2AE9EC6D5F57}">
      <dgm:prSet/>
      <dgm:spPr/>
      <dgm:t>
        <a:bodyPr/>
        <a:lstStyle/>
        <a:p>
          <a:endParaRPr lang="fr-CA">
            <a:solidFill>
              <a:schemeClr val="tx1"/>
            </a:solidFill>
          </a:endParaRPr>
        </a:p>
      </dgm:t>
    </dgm:pt>
    <dgm:pt modelId="{180E51EE-D658-4832-810D-627B1EFEE8E6}">
      <dgm:prSet phldrT="[Texte]" custT="1"/>
      <dgm:spPr>
        <a:solidFill>
          <a:srgbClr val="0787A1"/>
        </a:solidFill>
      </dgm:spPr>
      <dgm:t>
        <a:bodyPr/>
        <a:lstStyle/>
        <a:p>
          <a:r>
            <a:rPr lang="fr-CA" sz="1400" dirty="0" smtClean="0">
              <a:solidFill>
                <a:schemeClr val="bg1"/>
              </a:solidFill>
            </a:rPr>
            <a:t>Collecte de données</a:t>
          </a:r>
          <a:endParaRPr lang="fr-CA" sz="1400" dirty="0">
            <a:solidFill>
              <a:schemeClr val="bg1"/>
            </a:solidFill>
          </a:endParaRPr>
        </a:p>
      </dgm:t>
    </dgm:pt>
    <dgm:pt modelId="{548AD4B7-99B3-4346-80F3-1BDFA6BA0465}" type="parTrans" cxnId="{51768928-44CF-4E28-B44F-52D35A264797}">
      <dgm:prSet/>
      <dgm:spPr/>
      <dgm:t>
        <a:bodyPr/>
        <a:lstStyle/>
        <a:p>
          <a:endParaRPr lang="fr-CA">
            <a:solidFill>
              <a:schemeClr val="tx1"/>
            </a:solidFill>
          </a:endParaRPr>
        </a:p>
      </dgm:t>
    </dgm:pt>
    <dgm:pt modelId="{18A2951D-CD80-428A-A26B-FD9055590CD5}" type="sibTrans" cxnId="{51768928-44CF-4E28-B44F-52D35A264797}">
      <dgm:prSet/>
      <dgm:spPr/>
      <dgm:t>
        <a:bodyPr/>
        <a:lstStyle/>
        <a:p>
          <a:endParaRPr lang="fr-CA">
            <a:solidFill>
              <a:schemeClr val="tx1"/>
            </a:solidFill>
          </a:endParaRPr>
        </a:p>
      </dgm:t>
    </dgm:pt>
    <dgm:pt modelId="{2F61D4B1-5CE0-4909-85CD-37FCF16972F0}">
      <dgm:prSet phldrT="[Texte]" custT="1"/>
      <dgm:spPr>
        <a:solidFill>
          <a:schemeClr val="accent2"/>
        </a:solidFill>
      </dgm:spPr>
      <dgm:t>
        <a:bodyPr/>
        <a:lstStyle/>
        <a:p>
          <a:r>
            <a:rPr lang="fr-CA" sz="1400" dirty="0" smtClean="0">
              <a:solidFill>
                <a:schemeClr val="bg1"/>
              </a:solidFill>
            </a:rPr>
            <a:t>Plan d’action</a:t>
          </a:r>
          <a:endParaRPr lang="fr-CA" sz="1400" dirty="0">
            <a:solidFill>
              <a:schemeClr val="bg1"/>
            </a:solidFill>
          </a:endParaRPr>
        </a:p>
      </dgm:t>
    </dgm:pt>
    <dgm:pt modelId="{16935AC4-7222-43BF-BC9A-D3CE4A2EA3EE}" type="parTrans" cxnId="{EA53D24D-4D09-4CE2-A72E-5C5F53E6BC82}">
      <dgm:prSet/>
      <dgm:spPr/>
      <dgm:t>
        <a:bodyPr/>
        <a:lstStyle/>
        <a:p>
          <a:endParaRPr lang="fr-CA">
            <a:solidFill>
              <a:schemeClr val="tx1"/>
            </a:solidFill>
          </a:endParaRPr>
        </a:p>
      </dgm:t>
    </dgm:pt>
    <dgm:pt modelId="{0C4A6887-B17A-42FE-AABA-C942B6BDE91F}" type="sibTrans" cxnId="{EA53D24D-4D09-4CE2-A72E-5C5F53E6BC82}">
      <dgm:prSet/>
      <dgm:spPr/>
      <dgm:t>
        <a:bodyPr/>
        <a:lstStyle/>
        <a:p>
          <a:endParaRPr lang="fr-CA">
            <a:solidFill>
              <a:schemeClr val="tx1"/>
            </a:solidFill>
          </a:endParaRPr>
        </a:p>
      </dgm:t>
    </dgm:pt>
    <dgm:pt modelId="{65FE8F9E-4E75-4D02-A113-A9CD2099EC19}">
      <dgm:prSet phldrT="[Texte]" custT="1"/>
      <dgm:spPr>
        <a:solidFill>
          <a:schemeClr val="accent2"/>
        </a:solidFill>
      </dgm:spPr>
      <dgm:t>
        <a:bodyPr/>
        <a:lstStyle/>
        <a:p>
          <a:r>
            <a:rPr lang="fr-CA" sz="1400" dirty="0" smtClean="0">
              <a:solidFill>
                <a:schemeClr val="bg1"/>
              </a:solidFill>
            </a:rPr>
            <a:t>Évaluation des activités et bilan annuel</a:t>
          </a:r>
          <a:endParaRPr lang="fr-CA" sz="1400" dirty="0">
            <a:solidFill>
              <a:schemeClr val="bg1"/>
            </a:solidFill>
          </a:endParaRPr>
        </a:p>
      </dgm:t>
    </dgm:pt>
    <dgm:pt modelId="{E890A595-BF21-4CB8-A31A-0B05D980422F}" type="parTrans" cxnId="{D2F17A0C-1E84-4881-A569-E4DBB63CF3B9}">
      <dgm:prSet/>
      <dgm:spPr/>
      <dgm:t>
        <a:bodyPr/>
        <a:lstStyle/>
        <a:p>
          <a:endParaRPr lang="fr-CA">
            <a:solidFill>
              <a:schemeClr val="tx1"/>
            </a:solidFill>
          </a:endParaRPr>
        </a:p>
      </dgm:t>
    </dgm:pt>
    <dgm:pt modelId="{E3C157DB-3E4E-4F3E-A636-FA35F8FDCF5C}" type="sibTrans" cxnId="{D2F17A0C-1E84-4881-A569-E4DBB63CF3B9}">
      <dgm:prSet/>
      <dgm:spPr/>
      <dgm:t>
        <a:bodyPr/>
        <a:lstStyle/>
        <a:p>
          <a:endParaRPr lang="fr-CA">
            <a:solidFill>
              <a:schemeClr val="tx1"/>
            </a:solidFill>
          </a:endParaRPr>
        </a:p>
      </dgm:t>
    </dgm:pt>
    <dgm:pt modelId="{B4B5CFCC-AEB5-4510-9EF6-3B71474586BD}" type="pres">
      <dgm:prSet presAssocID="{997020E4-FCA7-4448-A3B3-7F0C32C5EC01}" presName="cycle" presStyleCnt="0">
        <dgm:presLayoutVars>
          <dgm:dir/>
          <dgm:resizeHandles val="exact"/>
        </dgm:presLayoutVars>
      </dgm:prSet>
      <dgm:spPr/>
      <dgm:t>
        <a:bodyPr/>
        <a:lstStyle/>
        <a:p>
          <a:endParaRPr lang="fr-CA"/>
        </a:p>
      </dgm:t>
    </dgm:pt>
    <dgm:pt modelId="{6188F64C-2790-4CAB-9268-45315E9F5A9D}" type="pres">
      <dgm:prSet presAssocID="{E9339EB3-9217-4B9C-88F3-4AC331E48E02}" presName="node" presStyleLbl="node1" presStyleIdx="0" presStyleCnt="5">
        <dgm:presLayoutVars>
          <dgm:bulletEnabled val="1"/>
        </dgm:presLayoutVars>
      </dgm:prSet>
      <dgm:spPr/>
      <dgm:t>
        <a:bodyPr/>
        <a:lstStyle/>
        <a:p>
          <a:endParaRPr lang="fr-CA"/>
        </a:p>
      </dgm:t>
    </dgm:pt>
    <dgm:pt modelId="{A264A74D-001D-4EEF-B1F0-B6F87AB3F06B}" type="pres">
      <dgm:prSet presAssocID="{E9339EB3-9217-4B9C-88F3-4AC331E48E02}" presName="spNode" presStyleCnt="0"/>
      <dgm:spPr/>
    </dgm:pt>
    <dgm:pt modelId="{F3D433B1-D80E-4B6A-94A0-D6FFBBE93BEE}" type="pres">
      <dgm:prSet presAssocID="{DE4E42CA-1154-48FD-A0ED-A191D818E58C}" presName="sibTrans" presStyleLbl="sibTrans1D1" presStyleIdx="0" presStyleCnt="5"/>
      <dgm:spPr/>
      <dgm:t>
        <a:bodyPr/>
        <a:lstStyle/>
        <a:p>
          <a:endParaRPr lang="fr-CA"/>
        </a:p>
      </dgm:t>
    </dgm:pt>
    <dgm:pt modelId="{9619BBA1-D235-4FAF-B472-2F77739A233A}" type="pres">
      <dgm:prSet presAssocID="{6CF16AE2-DB48-4568-BFAB-612335B16A85}" presName="node" presStyleLbl="node1" presStyleIdx="1" presStyleCnt="5" custRadScaleRad="109284" custRadScaleInc="10060">
        <dgm:presLayoutVars>
          <dgm:bulletEnabled val="1"/>
        </dgm:presLayoutVars>
      </dgm:prSet>
      <dgm:spPr/>
      <dgm:t>
        <a:bodyPr/>
        <a:lstStyle/>
        <a:p>
          <a:endParaRPr lang="fr-CA"/>
        </a:p>
      </dgm:t>
    </dgm:pt>
    <dgm:pt modelId="{4281A1E8-8BA4-470A-8D4E-54541A273878}" type="pres">
      <dgm:prSet presAssocID="{6CF16AE2-DB48-4568-BFAB-612335B16A85}" presName="spNode" presStyleCnt="0"/>
      <dgm:spPr/>
    </dgm:pt>
    <dgm:pt modelId="{61F93C39-7A1B-4BCC-A9B0-26E345586307}" type="pres">
      <dgm:prSet presAssocID="{75AB0EFA-D53F-4EF5-A19B-8044054DFDE3}" presName="sibTrans" presStyleLbl="sibTrans1D1" presStyleIdx="1" presStyleCnt="5"/>
      <dgm:spPr/>
      <dgm:t>
        <a:bodyPr/>
        <a:lstStyle/>
        <a:p>
          <a:endParaRPr lang="fr-CA"/>
        </a:p>
      </dgm:t>
    </dgm:pt>
    <dgm:pt modelId="{69EFF570-40C6-4244-B5BE-56F8AA1EF8FD}" type="pres">
      <dgm:prSet presAssocID="{180E51EE-D658-4832-810D-627B1EFEE8E6}" presName="node" presStyleLbl="node1" presStyleIdx="2" presStyleCnt="5" custRadScaleRad="92420" custRadScaleInc="-50715">
        <dgm:presLayoutVars>
          <dgm:bulletEnabled val="1"/>
        </dgm:presLayoutVars>
      </dgm:prSet>
      <dgm:spPr/>
      <dgm:t>
        <a:bodyPr/>
        <a:lstStyle/>
        <a:p>
          <a:endParaRPr lang="fr-CA"/>
        </a:p>
      </dgm:t>
    </dgm:pt>
    <dgm:pt modelId="{D4FD87E3-098C-411C-B77D-5AB0D0C3EA2E}" type="pres">
      <dgm:prSet presAssocID="{180E51EE-D658-4832-810D-627B1EFEE8E6}" presName="spNode" presStyleCnt="0"/>
      <dgm:spPr/>
    </dgm:pt>
    <dgm:pt modelId="{60A96FC2-6D70-4147-8880-25CF66E149DA}" type="pres">
      <dgm:prSet presAssocID="{18A2951D-CD80-428A-A26B-FD9055590CD5}" presName="sibTrans" presStyleLbl="sibTrans1D1" presStyleIdx="2" presStyleCnt="5"/>
      <dgm:spPr/>
      <dgm:t>
        <a:bodyPr/>
        <a:lstStyle/>
        <a:p>
          <a:endParaRPr lang="fr-CA"/>
        </a:p>
      </dgm:t>
    </dgm:pt>
    <dgm:pt modelId="{CDB60657-8750-4E8D-8EC4-041DCD63B1C5}" type="pres">
      <dgm:prSet presAssocID="{2F61D4B1-5CE0-4909-85CD-37FCF16972F0}" presName="node" presStyleLbl="node1" presStyleIdx="3" presStyleCnt="5" custRadScaleRad="86403" custRadScaleInc="35383">
        <dgm:presLayoutVars>
          <dgm:bulletEnabled val="1"/>
        </dgm:presLayoutVars>
      </dgm:prSet>
      <dgm:spPr/>
      <dgm:t>
        <a:bodyPr/>
        <a:lstStyle/>
        <a:p>
          <a:endParaRPr lang="fr-CA"/>
        </a:p>
      </dgm:t>
    </dgm:pt>
    <dgm:pt modelId="{20865F5A-37F7-4D6D-B49B-3B16E4CE53CD}" type="pres">
      <dgm:prSet presAssocID="{2F61D4B1-5CE0-4909-85CD-37FCF16972F0}" presName="spNode" presStyleCnt="0"/>
      <dgm:spPr/>
    </dgm:pt>
    <dgm:pt modelId="{1B82C0AC-ADC7-444C-BEF4-8648758D12F0}" type="pres">
      <dgm:prSet presAssocID="{0C4A6887-B17A-42FE-AABA-C942B6BDE91F}" presName="sibTrans" presStyleLbl="sibTrans1D1" presStyleIdx="3" presStyleCnt="5"/>
      <dgm:spPr/>
      <dgm:t>
        <a:bodyPr/>
        <a:lstStyle/>
        <a:p>
          <a:endParaRPr lang="fr-CA"/>
        </a:p>
      </dgm:t>
    </dgm:pt>
    <dgm:pt modelId="{57B60A33-3B65-4907-BA4F-F3C7FF1D8B29}" type="pres">
      <dgm:prSet presAssocID="{65FE8F9E-4E75-4D02-A113-A9CD2099EC19}" presName="node" presStyleLbl="node1" presStyleIdx="4" presStyleCnt="5">
        <dgm:presLayoutVars>
          <dgm:bulletEnabled val="1"/>
        </dgm:presLayoutVars>
      </dgm:prSet>
      <dgm:spPr/>
      <dgm:t>
        <a:bodyPr/>
        <a:lstStyle/>
        <a:p>
          <a:endParaRPr lang="fr-CA"/>
        </a:p>
      </dgm:t>
    </dgm:pt>
    <dgm:pt modelId="{283402B4-F009-412D-80FD-3C55C1EF6841}" type="pres">
      <dgm:prSet presAssocID="{65FE8F9E-4E75-4D02-A113-A9CD2099EC19}" presName="spNode" presStyleCnt="0"/>
      <dgm:spPr/>
    </dgm:pt>
    <dgm:pt modelId="{EB9FC9C6-FD75-495D-BABA-85E8E3993687}" type="pres">
      <dgm:prSet presAssocID="{E3C157DB-3E4E-4F3E-A636-FA35F8FDCF5C}" presName="sibTrans" presStyleLbl="sibTrans1D1" presStyleIdx="4" presStyleCnt="5"/>
      <dgm:spPr/>
      <dgm:t>
        <a:bodyPr/>
        <a:lstStyle/>
        <a:p>
          <a:endParaRPr lang="fr-CA"/>
        </a:p>
      </dgm:t>
    </dgm:pt>
  </dgm:ptLst>
  <dgm:cxnLst>
    <dgm:cxn modelId="{7D0022FF-9499-4DE7-ABB4-A176E8E021BB}" type="presOf" srcId="{E9339EB3-9217-4B9C-88F3-4AC331E48E02}" destId="{6188F64C-2790-4CAB-9268-45315E9F5A9D}" srcOrd="0" destOrd="0" presId="urn:microsoft.com/office/officeart/2005/8/layout/cycle5"/>
    <dgm:cxn modelId="{80A3B8BB-6B05-472B-B9E6-E9CEC171795B}" type="presOf" srcId="{65FE8F9E-4E75-4D02-A113-A9CD2099EC19}" destId="{57B60A33-3B65-4907-BA4F-F3C7FF1D8B29}" srcOrd="0" destOrd="0" presId="urn:microsoft.com/office/officeart/2005/8/layout/cycle5"/>
    <dgm:cxn modelId="{30190658-EC1D-44B7-AC70-D1BC0FEE3B65}" type="presOf" srcId="{DE4E42CA-1154-48FD-A0ED-A191D818E58C}" destId="{F3D433B1-D80E-4B6A-94A0-D6FFBBE93BEE}" srcOrd="0" destOrd="0" presId="urn:microsoft.com/office/officeart/2005/8/layout/cycle5"/>
    <dgm:cxn modelId="{EA53D24D-4D09-4CE2-A72E-5C5F53E6BC82}" srcId="{997020E4-FCA7-4448-A3B3-7F0C32C5EC01}" destId="{2F61D4B1-5CE0-4909-85CD-37FCF16972F0}" srcOrd="3" destOrd="0" parTransId="{16935AC4-7222-43BF-BC9A-D3CE4A2EA3EE}" sibTransId="{0C4A6887-B17A-42FE-AABA-C942B6BDE91F}"/>
    <dgm:cxn modelId="{BE366F76-B34B-403F-ADBB-CD1177E19823}" type="presOf" srcId="{0C4A6887-B17A-42FE-AABA-C942B6BDE91F}" destId="{1B82C0AC-ADC7-444C-BEF4-8648758D12F0}" srcOrd="0" destOrd="0" presId="urn:microsoft.com/office/officeart/2005/8/layout/cycle5"/>
    <dgm:cxn modelId="{C31FB531-AC81-443E-B822-F6762CAF418F}" type="presOf" srcId="{18A2951D-CD80-428A-A26B-FD9055590CD5}" destId="{60A96FC2-6D70-4147-8880-25CF66E149DA}" srcOrd="0" destOrd="0" presId="urn:microsoft.com/office/officeart/2005/8/layout/cycle5"/>
    <dgm:cxn modelId="{6AD513DE-8455-42CF-83B7-E700CD004951}" type="presOf" srcId="{75AB0EFA-D53F-4EF5-A19B-8044054DFDE3}" destId="{61F93C39-7A1B-4BCC-A9B0-26E345586307}" srcOrd="0" destOrd="0" presId="urn:microsoft.com/office/officeart/2005/8/layout/cycle5"/>
    <dgm:cxn modelId="{21D54904-25C7-4B82-80D4-685E5C8A0B2B}" type="presOf" srcId="{2F61D4B1-5CE0-4909-85CD-37FCF16972F0}" destId="{CDB60657-8750-4E8D-8EC4-041DCD63B1C5}" srcOrd="0" destOrd="0" presId="urn:microsoft.com/office/officeart/2005/8/layout/cycle5"/>
    <dgm:cxn modelId="{816F7D7C-C4C3-4204-A853-CCA2DDA14B7B}" type="presOf" srcId="{180E51EE-D658-4832-810D-627B1EFEE8E6}" destId="{69EFF570-40C6-4244-B5BE-56F8AA1EF8FD}" srcOrd="0" destOrd="0" presId="urn:microsoft.com/office/officeart/2005/8/layout/cycle5"/>
    <dgm:cxn modelId="{3D478B71-8CD3-432F-A2E0-7AF4EAF5BE03}" srcId="{997020E4-FCA7-4448-A3B3-7F0C32C5EC01}" destId="{E9339EB3-9217-4B9C-88F3-4AC331E48E02}" srcOrd="0" destOrd="0" parTransId="{795BC5E9-4F5B-4A2C-9347-A7E967024CA7}" sibTransId="{DE4E42CA-1154-48FD-A0ED-A191D818E58C}"/>
    <dgm:cxn modelId="{51768928-44CF-4E28-B44F-52D35A264797}" srcId="{997020E4-FCA7-4448-A3B3-7F0C32C5EC01}" destId="{180E51EE-D658-4832-810D-627B1EFEE8E6}" srcOrd="2" destOrd="0" parTransId="{548AD4B7-99B3-4346-80F3-1BDFA6BA0465}" sibTransId="{18A2951D-CD80-428A-A26B-FD9055590CD5}"/>
    <dgm:cxn modelId="{44745F21-F14B-44FB-B758-3081C40571E0}" type="presOf" srcId="{E3C157DB-3E4E-4F3E-A636-FA35F8FDCF5C}" destId="{EB9FC9C6-FD75-495D-BABA-85E8E3993687}" srcOrd="0" destOrd="0" presId="urn:microsoft.com/office/officeart/2005/8/layout/cycle5"/>
    <dgm:cxn modelId="{40C537CF-EFBD-49A6-953C-F6E04E4BEFEF}" type="presOf" srcId="{6CF16AE2-DB48-4568-BFAB-612335B16A85}" destId="{9619BBA1-D235-4FAF-B472-2F77739A233A}" srcOrd="0" destOrd="0" presId="urn:microsoft.com/office/officeart/2005/8/layout/cycle5"/>
    <dgm:cxn modelId="{14098655-9473-4D43-8E31-2AE9EC6D5F57}" srcId="{997020E4-FCA7-4448-A3B3-7F0C32C5EC01}" destId="{6CF16AE2-DB48-4568-BFAB-612335B16A85}" srcOrd="1" destOrd="0" parTransId="{4D8AA75F-46AF-4558-B049-9538DD3F6005}" sibTransId="{75AB0EFA-D53F-4EF5-A19B-8044054DFDE3}"/>
    <dgm:cxn modelId="{D2F17A0C-1E84-4881-A569-E4DBB63CF3B9}" srcId="{997020E4-FCA7-4448-A3B3-7F0C32C5EC01}" destId="{65FE8F9E-4E75-4D02-A113-A9CD2099EC19}" srcOrd="4" destOrd="0" parTransId="{E890A595-BF21-4CB8-A31A-0B05D980422F}" sibTransId="{E3C157DB-3E4E-4F3E-A636-FA35F8FDCF5C}"/>
    <dgm:cxn modelId="{7D9EAC6C-6B15-4F1D-AD61-6DACA7939D30}" type="presOf" srcId="{997020E4-FCA7-4448-A3B3-7F0C32C5EC01}" destId="{B4B5CFCC-AEB5-4510-9EF6-3B71474586BD}" srcOrd="0" destOrd="0" presId="urn:microsoft.com/office/officeart/2005/8/layout/cycle5"/>
    <dgm:cxn modelId="{6DDE6B82-ABD9-4D33-B3A6-3F3BFC9785B3}" type="presParOf" srcId="{B4B5CFCC-AEB5-4510-9EF6-3B71474586BD}" destId="{6188F64C-2790-4CAB-9268-45315E9F5A9D}" srcOrd="0" destOrd="0" presId="urn:microsoft.com/office/officeart/2005/8/layout/cycle5"/>
    <dgm:cxn modelId="{E5B28C6E-A6D7-4196-B3F7-EA11CA1B9E68}" type="presParOf" srcId="{B4B5CFCC-AEB5-4510-9EF6-3B71474586BD}" destId="{A264A74D-001D-4EEF-B1F0-B6F87AB3F06B}" srcOrd="1" destOrd="0" presId="urn:microsoft.com/office/officeart/2005/8/layout/cycle5"/>
    <dgm:cxn modelId="{74508A4F-66BA-45BC-9A5B-6AC83EA1AE43}" type="presParOf" srcId="{B4B5CFCC-AEB5-4510-9EF6-3B71474586BD}" destId="{F3D433B1-D80E-4B6A-94A0-D6FFBBE93BEE}" srcOrd="2" destOrd="0" presId="urn:microsoft.com/office/officeart/2005/8/layout/cycle5"/>
    <dgm:cxn modelId="{FC075FF0-F5F2-4F87-B909-0A8ADD9067B1}" type="presParOf" srcId="{B4B5CFCC-AEB5-4510-9EF6-3B71474586BD}" destId="{9619BBA1-D235-4FAF-B472-2F77739A233A}" srcOrd="3" destOrd="0" presId="urn:microsoft.com/office/officeart/2005/8/layout/cycle5"/>
    <dgm:cxn modelId="{F534C828-72DE-4BC0-AB6C-F9F2B8A4961C}" type="presParOf" srcId="{B4B5CFCC-AEB5-4510-9EF6-3B71474586BD}" destId="{4281A1E8-8BA4-470A-8D4E-54541A273878}" srcOrd="4" destOrd="0" presId="urn:microsoft.com/office/officeart/2005/8/layout/cycle5"/>
    <dgm:cxn modelId="{B18739F8-7D3F-4A77-A19D-BF63323EB64F}" type="presParOf" srcId="{B4B5CFCC-AEB5-4510-9EF6-3B71474586BD}" destId="{61F93C39-7A1B-4BCC-A9B0-26E345586307}" srcOrd="5" destOrd="0" presId="urn:microsoft.com/office/officeart/2005/8/layout/cycle5"/>
    <dgm:cxn modelId="{44F706D8-7B55-48E5-B3B4-C16F5ADABF17}" type="presParOf" srcId="{B4B5CFCC-AEB5-4510-9EF6-3B71474586BD}" destId="{69EFF570-40C6-4244-B5BE-56F8AA1EF8FD}" srcOrd="6" destOrd="0" presId="urn:microsoft.com/office/officeart/2005/8/layout/cycle5"/>
    <dgm:cxn modelId="{B0D84B1E-DB45-4933-99E9-999B8F058DA3}" type="presParOf" srcId="{B4B5CFCC-AEB5-4510-9EF6-3B71474586BD}" destId="{D4FD87E3-098C-411C-B77D-5AB0D0C3EA2E}" srcOrd="7" destOrd="0" presId="urn:microsoft.com/office/officeart/2005/8/layout/cycle5"/>
    <dgm:cxn modelId="{3FAF1810-2D85-4DC3-92AF-26845FF60749}" type="presParOf" srcId="{B4B5CFCC-AEB5-4510-9EF6-3B71474586BD}" destId="{60A96FC2-6D70-4147-8880-25CF66E149DA}" srcOrd="8" destOrd="0" presId="urn:microsoft.com/office/officeart/2005/8/layout/cycle5"/>
    <dgm:cxn modelId="{FF2914BF-2269-4830-9D21-F8F1DA688BB5}" type="presParOf" srcId="{B4B5CFCC-AEB5-4510-9EF6-3B71474586BD}" destId="{CDB60657-8750-4E8D-8EC4-041DCD63B1C5}" srcOrd="9" destOrd="0" presId="urn:microsoft.com/office/officeart/2005/8/layout/cycle5"/>
    <dgm:cxn modelId="{FC9E6326-3A38-4656-B127-6FF24D968963}" type="presParOf" srcId="{B4B5CFCC-AEB5-4510-9EF6-3B71474586BD}" destId="{20865F5A-37F7-4D6D-B49B-3B16E4CE53CD}" srcOrd="10" destOrd="0" presId="urn:microsoft.com/office/officeart/2005/8/layout/cycle5"/>
    <dgm:cxn modelId="{30DE3000-432C-4BB1-99AE-4DAB581CD150}" type="presParOf" srcId="{B4B5CFCC-AEB5-4510-9EF6-3B71474586BD}" destId="{1B82C0AC-ADC7-444C-BEF4-8648758D12F0}" srcOrd="11" destOrd="0" presId="urn:microsoft.com/office/officeart/2005/8/layout/cycle5"/>
    <dgm:cxn modelId="{D2476F40-9FAB-4532-95AD-0F29BB6D66B0}" type="presParOf" srcId="{B4B5CFCC-AEB5-4510-9EF6-3B71474586BD}" destId="{57B60A33-3B65-4907-BA4F-F3C7FF1D8B29}" srcOrd="12" destOrd="0" presId="urn:microsoft.com/office/officeart/2005/8/layout/cycle5"/>
    <dgm:cxn modelId="{AB84F80E-8EF4-4CA3-B58F-165984B50BE5}" type="presParOf" srcId="{B4B5CFCC-AEB5-4510-9EF6-3B71474586BD}" destId="{283402B4-F009-412D-80FD-3C55C1EF6841}" srcOrd="13" destOrd="0" presId="urn:microsoft.com/office/officeart/2005/8/layout/cycle5"/>
    <dgm:cxn modelId="{2BCFBDFD-2062-4C5E-9A9F-F608D22E9709}" type="presParOf" srcId="{B4B5CFCC-AEB5-4510-9EF6-3B71474586BD}" destId="{EB9FC9C6-FD75-495D-BABA-85E8E3993687}"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8F64C-2790-4CAB-9268-45315E9F5A9D}">
      <dsp:nvSpPr>
        <dsp:cNvPr id="0" name=""/>
        <dsp:cNvSpPr/>
      </dsp:nvSpPr>
      <dsp:spPr>
        <a:xfrm>
          <a:off x="2518267" y="2450"/>
          <a:ext cx="1372177" cy="891915"/>
        </a:xfrm>
        <a:prstGeom prst="roundRect">
          <a:avLst/>
        </a:prstGeom>
        <a:solidFill>
          <a:srgbClr val="0787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smtClean="0">
              <a:solidFill>
                <a:schemeClr val="bg1"/>
              </a:solidFill>
            </a:rPr>
            <a:t>Engagement de la direction</a:t>
          </a:r>
          <a:endParaRPr lang="fr-CA" sz="1400" kern="1200" dirty="0">
            <a:solidFill>
              <a:schemeClr val="bg1"/>
            </a:solidFill>
          </a:endParaRPr>
        </a:p>
      </dsp:txBody>
      <dsp:txXfrm>
        <a:off x="2561807" y="45990"/>
        <a:ext cx="1285097" cy="804835"/>
      </dsp:txXfrm>
    </dsp:sp>
    <dsp:sp modelId="{F3D433B1-D80E-4B6A-94A0-D6FFBBE93BEE}">
      <dsp:nvSpPr>
        <dsp:cNvPr id="0" name=""/>
        <dsp:cNvSpPr/>
      </dsp:nvSpPr>
      <dsp:spPr>
        <a:xfrm>
          <a:off x="1675151" y="531994"/>
          <a:ext cx="3560944" cy="3560944"/>
        </a:xfrm>
        <a:custGeom>
          <a:avLst/>
          <a:gdLst/>
          <a:ahLst/>
          <a:cxnLst/>
          <a:rect l="0" t="0" r="0" b="0"/>
          <a:pathLst>
            <a:path>
              <a:moveTo>
                <a:pt x="2444715" y="128545"/>
              </a:moveTo>
              <a:arcTo wR="1780472" hR="1780472" stAng="17514311" swAng="14456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619BBA1-D235-4FAF-B472-2F77739A233A}">
      <dsp:nvSpPr>
        <dsp:cNvPr id="0" name=""/>
        <dsp:cNvSpPr/>
      </dsp:nvSpPr>
      <dsp:spPr>
        <a:xfrm>
          <a:off x="4392492" y="1260137"/>
          <a:ext cx="1372177" cy="891915"/>
        </a:xfrm>
        <a:prstGeom prst="roundRect">
          <a:avLst/>
        </a:prstGeom>
        <a:solidFill>
          <a:srgbClr val="0787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smtClean="0">
              <a:solidFill>
                <a:schemeClr val="bg1"/>
              </a:solidFill>
            </a:rPr>
            <a:t>Comité de santé et mieux-être</a:t>
          </a:r>
          <a:endParaRPr lang="fr-CA" sz="1400" kern="1200" dirty="0">
            <a:solidFill>
              <a:schemeClr val="bg1"/>
            </a:solidFill>
          </a:endParaRPr>
        </a:p>
      </dsp:txBody>
      <dsp:txXfrm>
        <a:off x="4436032" y="1303677"/>
        <a:ext cx="1285097" cy="804835"/>
      </dsp:txXfrm>
    </dsp:sp>
    <dsp:sp modelId="{61F93C39-7A1B-4BCC-A9B0-26E345586307}">
      <dsp:nvSpPr>
        <dsp:cNvPr id="0" name=""/>
        <dsp:cNvSpPr/>
      </dsp:nvSpPr>
      <dsp:spPr>
        <a:xfrm>
          <a:off x="1665269" y="-148343"/>
          <a:ext cx="3560944" cy="3560944"/>
        </a:xfrm>
        <a:custGeom>
          <a:avLst/>
          <a:gdLst/>
          <a:ahLst/>
          <a:cxnLst/>
          <a:rect l="0" t="0" r="0" b="0"/>
          <a:pathLst>
            <a:path>
              <a:moveTo>
                <a:pt x="3426218" y="2459883"/>
              </a:moveTo>
              <a:arcTo wR="1780472" hR="1780472" stAng="1345934" swAng="99749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9EFF570-40C6-4244-B5BE-56F8AA1EF8FD}">
      <dsp:nvSpPr>
        <dsp:cNvPr id="0" name=""/>
        <dsp:cNvSpPr/>
      </dsp:nvSpPr>
      <dsp:spPr>
        <a:xfrm>
          <a:off x="3744413" y="2880317"/>
          <a:ext cx="1372177" cy="891915"/>
        </a:xfrm>
        <a:prstGeom prst="roundRect">
          <a:avLst/>
        </a:prstGeom>
        <a:solidFill>
          <a:srgbClr val="0787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smtClean="0">
              <a:solidFill>
                <a:schemeClr val="bg1"/>
              </a:solidFill>
            </a:rPr>
            <a:t>Collecte de données</a:t>
          </a:r>
          <a:endParaRPr lang="fr-CA" sz="1400" kern="1200" dirty="0">
            <a:solidFill>
              <a:schemeClr val="bg1"/>
            </a:solidFill>
          </a:endParaRPr>
        </a:p>
      </dsp:txBody>
      <dsp:txXfrm>
        <a:off x="3787953" y="2923857"/>
        <a:ext cx="1285097" cy="804835"/>
      </dsp:txXfrm>
    </dsp:sp>
    <dsp:sp modelId="{60A96FC2-6D70-4147-8880-25CF66E149DA}">
      <dsp:nvSpPr>
        <dsp:cNvPr id="0" name=""/>
        <dsp:cNvSpPr/>
      </dsp:nvSpPr>
      <dsp:spPr>
        <a:xfrm>
          <a:off x="1612350" y="252816"/>
          <a:ext cx="3560944" cy="3560944"/>
        </a:xfrm>
        <a:custGeom>
          <a:avLst/>
          <a:gdLst/>
          <a:ahLst/>
          <a:cxnLst/>
          <a:rect l="0" t="0" r="0" b="0"/>
          <a:pathLst>
            <a:path>
              <a:moveTo>
                <a:pt x="1972516" y="3550556"/>
              </a:moveTo>
              <a:arcTo wR="1780472" hR="1780472" stAng="5028478" swAng="114079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DB60657-8750-4E8D-8EC4-041DCD63B1C5}">
      <dsp:nvSpPr>
        <dsp:cNvPr id="0" name=""/>
        <dsp:cNvSpPr/>
      </dsp:nvSpPr>
      <dsp:spPr>
        <a:xfrm>
          <a:off x="1440156" y="2880325"/>
          <a:ext cx="1372177" cy="891915"/>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smtClean="0">
              <a:solidFill>
                <a:schemeClr val="bg1"/>
              </a:solidFill>
            </a:rPr>
            <a:t>Plan d’action</a:t>
          </a:r>
          <a:endParaRPr lang="fr-CA" sz="1400" kern="1200" dirty="0">
            <a:solidFill>
              <a:schemeClr val="bg1"/>
            </a:solidFill>
          </a:endParaRPr>
        </a:p>
      </dsp:txBody>
      <dsp:txXfrm>
        <a:off x="1483696" y="2923865"/>
        <a:ext cx="1285097" cy="804835"/>
      </dsp:txXfrm>
    </dsp:sp>
    <dsp:sp modelId="{1B82C0AC-ADC7-444C-BEF4-8648758D12F0}">
      <dsp:nvSpPr>
        <dsp:cNvPr id="0" name=""/>
        <dsp:cNvSpPr/>
      </dsp:nvSpPr>
      <dsp:spPr>
        <a:xfrm>
          <a:off x="1380217" y="-61029"/>
          <a:ext cx="3560944" cy="3560944"/>
        </a:xfrm>
        <a:custGeom>
          <a:avLst/>
          <a:gdLst/>
          <a:ahLst/>
          <a:cxnLst/>
          <a:rect l="0" t="0" r="0" b="0"/>
          <a:pathLst>
            <a:path>
              <a:moveTo>
                <a:pt x="326255" y="2807767"/>
              </a:moveTo>
              <a:arcTo wR="1780472" hR="1780472" stAng="8685699" swAng="997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7B60A33-3B65-4907-BA4F-F3C7FF1D8B29}">
      <dsp:nvSpPr>
        <dsp:cNvPr id="0" name=""/>
        <dsp:cNvSpPr/>
      </dsp:nvSpPr>
      <dsp:spPr>
        <a:xfrm>
          <a:off x="824937" y="1232726"/>
          <a:ext cx="1372177" cy="891915"/>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smtClean="0">
              <a:solidFill>
                <a:schemeClr val="bg1"/>
              </a:solidFill>
            </a:rPr>
            <a:t>Évaluation des activités et bilan annuel</a:t>
          </a:r>
          <a:endParaRPr lang="fr-CA" sz="1400" kern="1200" dirty="0">
            <a:solidFill>
              <a:schemeClr val="bg1"/>
            </a:solidFill>
          </a:endParaRPr>
        </a:p>
      </dsp:txBody>
      <dsp:txXfrm>
        <a:off x="868477" y="1276266"/>
        <a:ext cx="1285097" cy="804835"/>
      </dsp:txXfrm>
    </dsp:sp>
    <dsp:sp modelId="{EB9FC9C6-FD75-495D-BABA-85E8E3993687}">
      <dsp:nvSpPr>
        <dsp:cNvPr id="0" name=""/>
        <dsp:cNvSpPr/>
      </dsp:nvSpPr>
      <dsp:spPr>
        <a:xfrm>
          <a:off x="1423883" y="448408"/>
          <a:ext cx="3560944" cy="3560944"/>
        </a:xfrm>
        <a:custGeom>
          <a:avLst/>
          <a:gdLst/>
          <a:ahLst/>
          <a:cxnLst/>
          <a:rect l="0" t="0" r="0" b="0"/>
          <a:pathLst>
            <a:path>
              <a:moveTo>
                <a:pt x="428406" y="622024"/>
              </a:moveTo>
              <a:arcTo wR="1780472" hR="1780472" stAng="13235394" swAng="121054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fr-CA"/>
          </a:p>
        </p:txBody>
      </p:sp>
      <p:sp>
        <p:nvSpPr>
          <p:cNvPr id="3" name="Espace réservé de la date 2"/>
          <p:cNvSpPr>
            <a:spLocks noGrp="1"/>
          </p:cNvSpPr>
          <p:nvPr>
            <p:ph type="dt" sz="quarter" idx="1"/>
          </p:nvPr>
        </p:nvSpPr>
        <p:spPr>
          <a:xfrm>
            <a:off x="3971081" y="1"/>
            <a:ext cx="3037735" cy="466088"/>
          </a:xfrm>
          <a:prstGeom prst="rect">
            <a:avLst/>
          </a:prstGeom>
        </p:spPr>
        <p:txBody>
          <a:bodyPr vert="horz" lIns="91294" tIns="45647" rIns="91294" bIns="45647" rtlCol="0"/>
          <a:lstStyle>
            <a:lvl1pPr algn="r">
              <a:defRPr sz="1200"/>
            </a:lvl1pPr>
          </a:lstStyle>
          <a:p>
            <a:fld id="{3800F372-66E3-414E-85AE-B50D4832D8CC}" type="datetimeFigureOut">
              <a:rPr lang="fr-CA" smtClean="0"/>
              <a:t>2023-11-30</a:t>
            </a:fld>
            <a:endParaRPr lang="fr-CA"/>
          </a:p>
        </p:txBody>
      </p:sp>
      <p:sp>
        <p:nvSpPr>
          <p:cNvPr id="4" name="Espace réservé du pied de page 3"/>
          <p:cNvSpPr>
            <a:spLocks noGrp="1"/>
          </p:cNvSpPr>
          <p:nvPr>
            <p:ph type="ftr" sz="quarter" idx="2"/>
          </p:nvPr>
        </p:nvSpPr>
        <p:spPr>
          <a:xfrm>
            <a:off x="0" y="8830312"/>
            <a:ext cx="3037735" cy="466088"/>
          </a:xfrm>
          <a:prstGeom prst="rect">
            <a:avLst/>
          </a:prstGeom>
        </p:spPr>
        <p:txBody>
          <a:bodyPr vert="horz" lIns="91294" tIns="45647" rIns="91294" bIns="45647"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1081" y="8830312"/>
            <a:ext cx="3037735" cy="466088"/>
          </a:xfrm>
          <a:prstGeom prst="rect">
            <a:avLst/>
          </a:prstGeom>
        </p:spPr>
        <p:txBody>
          <a:bodyPr vert="horz" lIns="91294" tIns="45647" rIns="91294" bIns="45647" rtlCol="0" anchor="b"/>
          <a:lstStyle>
            <a:lvl1pPr algn="r">
              <a:defRPr sz="1200"/>
            </a:lvl1pPr>
          </a:lstStyle>
          <a:p>
            <a:fld id="{0D271BAF-513F-43E6-BF98-277E7F4985F1}" type="slidenum">
              <a:rPr lang="fr-CA" smtClean="0"/>
              <a:t>‹N°›</a:t>
            </a:fld>
            <a:endParaRPr lang="fr-CA"/>
          </a:p>
        </p:txBody>
      </p:sp>
    </p:spTree>
    <p:extLst>
      <p:ext uri="{BB962C8B-B14F-4D97-AF65-F5344CB8AC3E}">
        <p14:creationId xmlns:p14="http://schemas.microsoft.com/office/powerpoint/2010/main" val="2725680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fr-CA"/>
          </a:p>
        </p:txBody>
      </p:sp>
      <p:sp>
        <p:nvSpPr>
          <p:cNvPr id="3" name="Espace réservé de la date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9ACF3340-91D0-4856-B1F7-66E7CE77875D}" type="datetimeFigureOut">
              <a:rPr lang="fr-CA" smtClean="0"/>
              <a:t>2023-11-30</a:t>
            </a:fld>
            <a:endParaRPr lang="fr-CA"/>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fr-CA"/>
          </a:p>
        </p:txBody>
      </p:sp>
      <p:sp>
        <p:nvSpPr>
          <p:cNvPr id="5" name="Espace réservé des commentaires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05FF35ED-D7B8-48B6-8C0A-463FC08BEFD7}" type="slidenum">
              <a:rPr lang="fr-CA" smtClean="0"/>
              <a:t>‹N°›</a:t>
            </a:fld>
            <a:endParaRPr lang="fr-CA"/>
          </a:p>
        </p:txBody>
      </p:sp>
    </p:spTree>
    <p:extLst>
      <p:ext uri="{BB962C8B-B14F-4D97-AF65-F5344CB8AC3E}">
        <p14:creationId xmlns:p14="http://schemas.microsoft.com/office/powerpoint/2010/main" val="1785019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1</a:t>
            </a:fld>
            <a:endParaRPr lang="fr-CA"/>
          </a:p>
        </p:txBody>
      </p:sp>
    </p:spTree>
    <p:extLst>
      <p:ext uri="{BB962C8B-B14F-4D97-AF65-F5344CB8AC3E}">
        <p14:creationId xmlns:p14="http://schemas.microsoft.com/office/powerpoint/2010/main" val="19763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2</a:t>
            </a:fld>
            <a:endParaRPr lang="fr-CA"/>
          </a:p>
        </p:txBody>
      </p:sp>
    </p:spTree>
    <p:extLst>
      <p:ext uri="{BB962C8B-B14F-4D97-AF65-F5344CB8AC3E}">
        <p14:creationId xmlns:p14="http://schemas.microsoft.com/office/powerpoint/2010/main" val="46497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Nous</a:t>
            </a:r>
            <a:r>
              <a:rPr lang="fr-CA" baseline="0" dirty="0" smtClean="0"/>
              <a:t> pouvons tous être fiers d’être </a:t>
            </a:r>
            <a:r>
              <a:rPr lang="fr-CA" dirty="0" smtClean="0"/>
              <a:t>certifié et cela signifie que notre organisation répond à de nombreuses exigences</a:t>
            </a:r>
            <a:r>
              <a:rPr lang="fr-CA" baseline="0" dirty="0" smtClean="0"/>
              <a:t>. Cette démarche démontre u</a:t>
            </a:r>
            <a:r>
              <a:rPr lang="fr-CA" dirty="0" smtClean="0">
                <a:solidFill>
                  <a:schemeClr val="bg1"/>
                </a:solidFill>
              </a:rPr>
              <a:t>n engagement et une volonté de prendre soin du personnel.</a:t>
            </a:r>
            <a:r>
              <a:rPr lang="fr-CA" baseline="0" dirty="0" smtClean="0">
                <a:solidFill>
                  <a:schemeClr val="bg1"/>
                </a:solidFill>
              </a:rPr>
              <a:t> </a:t>
            </a:r>
            <a:r>
              <a:rPr lang="fr-CA" dirty="0" smtClean="0">
                <a:solidFill>
                  <a:schemeClr val="bg1"/>
                </a:solidFill>
              </a:rPr>
              <a:t>C’est inspirant</a:t>
            </a:r>
            <a:r>
              <a:rPr lang="fr-CA" baseline="0" dirty="0" smtClean="0">
                <a:solidFill>
                  <a:schemeClr val="bg1"/>
                </a:solidFill>
              </a:rPr>
              <a:t> </a:t>
            </a:r>
            <a:r>
              <a:rPr lang="fr-CA" dirty="0" smtClean="0">
                <a:solidFill>
                  <a:schemeClr val="bg1"/>
                </a:solidFill>
              </a:rPr>
              <a:t>pour tous de joindre et rester dans une organisation qui met l’humain au cœur de ses priorités</a:t>
            </a:r>
            <a:r>
              <a:rPr lang="fr-CA" baseline="0" dirty="0" smtClean="0">
                <a:solidFill>
                  <a:schemeClr val="bg1"/>
                </a:solidFill>
              </a:rPr>
              <a:t> et qui contribue au </a:t>
            </a:r>
            <a:r>
              <a:rPr lang="fr-CA" dirty="0" smtClean="0">
                <a:solidFill>
                  <a:schemeClr val="bg1"/>
                </a:solidFill>
              </a:rPr>
              <a:t>renforcement de la confiance de la population envers la qualité des soins et services offerts.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Soutenue par la direction générale du CISSS, la norme Entreprise en santé vise le maintien et l’amélioration durable de la santé et du mieux-être des personnes en milieu de travail et mène à une certification qui reconnaît les efforts de l’organisation en la matière.  Le CISSS des Laurentides est fièrement certifié Entreprise en santé. Cela signifie que notre organisation répond à de nombreuses exigences témoignant qu’elle adopte et vise à déployer des pratiques favorables à la santé et au mieux-être au travail. </a:t>
            </a: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3</a:t>
            </a:fld>
            <a:endParaRPr lang="fr-CA"/>
          </a:p>
        </p:txBody>
      </p:sp>
    </p:spTree>
    <p:extLst>
      <p:ext uri="{BB962C8B-B14F-4D97-AF65-F5344CB8AC3E}">
        <p14:creationId xmlns:p14="http://schemas.microsoft.com/office/powerpoint/2010/main" val="300098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just">
              <a:buFont typeface="Arial" panose="020B0604020202020204" pitchFamily="34" charset="0"/>
              <a:buNone/>
            </a:pPr>
            <a:r>
              <a:rPr lang="fr-CA" baseline="0" dirty="0" smtClean="0"/>
              <a:t>C’est au travers le cycle illustré en </a:t>
            </a:r>
            <a:r>
              <a:rPr lang="fr-CA" dirty="0" smtClean="0"/>
              <a:t>5 </a:t>
            </a:r>
            <a:r>
              <a:rPr lang="fr-CA" baseline="0" dirty="0" smtClean="0"/>
              <a:t>composantes que nous sommes soumis à des audits de certification. </a:t>
            </a:r>
            <a:r>
              <a:rPr lang="fr-CA" sz="1200" b="0" i="0" kern="1200" baseline="0" dirty="0" smtClean="0">
                <a:solidFill>
                  <a:schemeClr val="tx1"/>
                </a:solidFill>
                <a:effectLst/>
                <a:latin typeface="+mn-lt"/>
                <a:ea typeface="+mn-ea"/>
                <a:cs typeface="+mn-cs"/>
              </a:rPr>
              <a:t>L’audit est aussi une façon de célébrer nos succès, mesurer nos progrès et cibler nos zones d’amélioration.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t>Le premier est d’avoir un engagement de la direction. Celui constitue une assise très importante à la pérennité d’une telle démarche.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t>Le 2e élément très important de la démarche est l’implication de plusieurs personnes de l’organisation via différents comités. Un comité stratégique, les quatre comités santé mieux-être composés de plus de 47 membres du personnel représentatifs des employés de l’organisation ainsi qu’une vaste communauté d’ambassadeurs (plus de 150). De par leur mandat, ceux-ci font évolués positivement la santé globale de tous.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dirty="0" smtClean="0">
                <a:solidFill>
                  <a:schemeClr val="tx1"/>
                </a:solidFill>
                <a:effectLst/>
                <a:latin typeface="+mn-lt"/>
                <a:ea typeface="+mn-ea"/>
                <a:cs typeface="+mn-cs"/>
              </a:rPr>
              <a:t>Le 3e élément auquel nous devons nous conformer</a:t>
            </a:r>
            <a:r>
              <a:rPr lang="fr-CA" sz="1200" b="0" i="0" kern="1200" baseline="0" dirty="0" smtClean="0">
                <a:solidFill>
                  <a:schemeClr val="tx1"/>
                </a:solidFill>
                <a:effectLst/>
                <a:latin typeface="+mn-lt"/>
                <a:ea typeface="+mn-ea"/>
                <a:cs typeface="+mn-cs"/>
              </a:rPr>
              <a:t> est la collecte de données. </a:t>
            </a:r>
            <a:r>
              <a:rPr lang="fr-CA" sz="1200" b="0" i="0" kern="1200" dirty="0" smtClean="0">
                <a:solidFill>
                  <a:schemeClr val="tx1"/>
                </a:solidFill>
                <a:effectLst/>
                <a:latin typeface="+mn-lt"/>
                <a:ea typeface="+mn-ea"/>
                <a:cs typeface="+mn-cs"/>
              </a:rPr>
              <a:t>Cette collecte permet</a:t>
            </a:r>
            <a:r>
              <a:rPr lang="fr-CA" sz="1200" b="0" i="0" kern="1200" baseline="0" dirty="0" smtClean="0">
                <a:solidFill>
                  <a:schemeClr val="tx1"/>
                </a:solidFill>
                <a:effectLst/>
                <a:latin typeface="+mn-lt"/>
                <a:ea typeface="+mn-ea"/>
                <a:cs typeface="+mn-cs"/>
              </a:rPr>
              <a:t> de récolter des informations guidant les actions répondant aux besoins d’amélioration et</a:t>
            </a:r>
            <a:r>
              <a:rPr lang="fr-CA" sz="1200" b="0" i="0" kern="1200" dirty="0" smtClean="0">
                <a:solidFill>
                  <a:schemeClr val="tx1"/>
                </a:solidFill>
                <a:effectLst/>
                <a:latin typeface="+mn-lt"/>
                <a:ea typeface="+mn-ea"/>
                <a:cs typeface="+mn-cs"/>
              </a:rPr>
              <a:t> d’investir au bon endroit pour générer des résultats positifs . Nous</a:t>
            </a:r>
            <a:r>
              <a:rPr lang="fr-CA" sz="1200" b="0" i="0" kern="1200" baseline="0" dirty="0" smtClean="0">
                <a:solidFill>
                  <a:schemeClr val="tx1"/>
                </a:solidFill>
                <a:effectLst/>
                <a:latin typeface="+mn-lt"/>
                <a:ea typeface="+mn-ea"/>
                <a:cs typeface="+mn-cs"/>
              </a:rPr>
              <a:t> venons d’ailleurs de terminer la période du sondage sur la mobilisation, la santé et le mieux-être.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baseline="0" dirty="0" smtClean="0">
                <a:solidFill>
                  <a:schemeClr val="tx1"/>
                </a:solidFill>
                <a:effectLst/>
                <a:latin typeface="+mn-lt"/>
                <a:ea typeface="+mn-ea"/>
                <a:cs typeface="+mn-cs"/>
              </a:rPr>
              <a:t>Grâce aux données, un plan d’action sera élaboré.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baseline="0" dirty="0" smtClean="0">
                <a:solidFill>
                  <a:schemeClr val="tx1"/>
                </a:solidFill>
                <a:effectLst/>
                <a:latin typeface="+mn-lt"/>
                <a:ea typeface="+mn-ea"/>
                <a:cs typeface="+mn-cs"/>
              </a:rPr>
              <a:t>Finalement, on complète le cycle en faisant l’évaluation des activités et le bilan annuel. Notre Bilan 2022-2023 est d’ailleurs disponible, nous vous invitons à en prendre connaissance. Et nous recevons la visite des auditeurs tous les années en guise de vérification.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4</a:t>
            </a:fld>
            <a:endParaRPr lang="fr-CA"/>
          </a:p>
        </p:txBody>
      </p:sp>
    </p:spTree>
    <p:extLst>
      <p:ext uri="{BB962C8B-B14F-4D97-AF65-F5344CB8AC3E}">
        <p14:creationId xmlns:p14="http://schemas.microsoft.com/office/powerpoint/2010/main" val="100449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Comme</a:t>
            </a:r>
            <a:r>
              <a:rPr lang="fr-CA" baseline="0" dirty="0" smtClean="0"/>
              <a:t> vous le savez certainement les différentes stratégies sont élaborées pour répondre aux besoins des employés en regard de quatre sphères d’activités qui sont identifiées et traitées à travers la Norme Entreprise en santé reconnues pour avoir un impact significatif sur la santé globale.</a:t>
            </a:r>
          </a:p>
          <a:p>
            <a:r>
              <a:rPr lang="fr-CA" baseline="0" dirty="0" smtClean="0"/>
              <a:t>On parle :</a:t>
            </a:r>
          </a:p>
          <a:p>
            <a:pPr marL="171450" indent="-171450">
              <a:buFont typeface="Arial" panose="020B0604020202020204" pitchFamily="34" charset="0"/>
              <a:buChar char="•"/>
            </a:pPr>
            <a:r>
              <a:rPr lang="fr-CA" baseline="0" dirty="0" smtClean="0"/>
              <a:t>des pratiques de gestion (Gestion de proximité/ rencontre d’équipe, partage d’information et implication des employés, promotion de la civilité, pratiques de mobilisation, de reconnaissance, formation des gestionnaires) </a:t>
            </a:r>
          </a:p>
          <a:p>
            <a:pPr marL="171450" indent="-171450">
              <a:buFont typeface="Arial" panose="020B0604020202020204" pitchFamily="34" charset="0"/>
              <a:buChar char="•"/>
            </a:pPr>
            <a:r>
              <a:rPr lang="fr-CA" baseline="0" dirty="0" smtClean="0"/>
              <a:t>Conciliation travail et vie personnelle  (mesures pour favoriser le mieux-être ex: télétravail et autres mesures via le répertoire des mesures) </a:t>
            </a:r>
          </a:p>
          <a:p>
            <a:pPr marL="171450" indent="-171450">
              <a:buFont typeface="Arial" panose="020B0604020202020204" pitchFamily="34" charset="0"/>
              <a:buChar char="•"/>
            </a:pPr>
            <a:r>
              <a:rPr lang="fr-CA" baseline="0" dirty="0" smtClean="0"/>
              <a:t>Environnement de travail: fonctionnelle favorisant la santé, sécurité physique et psychologique, </a:t>
            </a:r>
            <a:r>
              <a:rPr lang="fr-CA" sz="1200" b="0" i="0" kern="1200" dirty="0" smtClean="0">
                <a:solidFill>
                  <a:schemeClr val="tx1"/>
                </a:solidFill>
                <a:effectLst/>
                <a:latin typeface="+mn-lt"/>
                <a:ea typeface="+mn-ea"/>
                <a:cs typeface="+mn-cs"/>
              </a:rPr>
              <a:t>équipements de travail pour faciliter le quotidien, </a:t>
            </a:r>
            <a:r>
              <a:rPr lang="fr-CA" baseline="0" dirty="0" smtClean="0"/>
              <a:t>les aménagements/installation dans activités, l’ergonomie </a:t>
            </a:r>
          </a:p>
          <a:p>
            <a:pPr marL="171450" indent="-171450">
              <a:buFont typeface="Arial" panose="020B0604020202020204" pitchFamily="34" charset="0"/>
              <a:buChar char="•"/>
            </a:pPr>
            <a:r>
              <a:rPr lang="fr-CA" baseline="0" dirty="0" smtClean="0"/>
              <a:t>Les habitudes de vie: activité physique, nutrition, sommeil… </a:t>
            </a:r>
          </a:p>
          <a:p>
            <a:endParaRPr lang="fr-CA" baseline="0" dirty="0" smtClean="0"/>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5</a:t>
            </a:fld>
            <a:endParaRPr lang="fr-CA"/>
          </a:p>
        </p:txBody>
      </p:sp>
    </p:spTree>
    <p:extLst>
      <p:ext uri="{BB962C8B-B14F-4D97-AF65-F5344CB8AC3E}">
        <p14:creationId xmlns:p14="http://schemas.microsoft.com/office/powerpoint/2010/main" val="397193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smtClean="0">
                <a:solidFill>
                  <a:schemeClr val="tx1"/>
                </a:solidFill>
                <a:effectLst/>
                <a:latin typeface="+mn-lt"/>
                <a:ea typeface="+mn-ea"/>
                <a:cs typeface="+mn-cs"/>
              </a:rPr>
              <a:t>Nous entamons un nouveau cycle de trois ans de certification. Les auditeurs du Bureau de Normalisation du Québec (BNQ) auront pour objectif de vérifier que l’organisation continue de respecter l’ensemble des 47 exigences de la norme.</a:t>
            </a:r>
          </a:p>
          <a:p>
            <a:r>
              <a:rPr lang="fr-CA" sz="1200" kern="1200" dirty="0" smtClean="0">
                <a:solidFill>
                  <a:schemeClr val="tx1"/>
                </a:solidFill>
                <a:effectLst/>
                <a:latin typeface="+mn-lt"/>
                <a:ea typeface="+mn-ea"/>
                <a:cs typeface="+mn-cs"/>
              </a:rPr>
              <a:t>Une visite d’audit est prévue dans nos installations les 12 et 13 décembre 2023. </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installations auditées seront déterminées à la mi-novembre, pour ensuite faire une sélection aléatoire de membres du personnel dans ces installations qui seront audités.</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Toutes les installations peuvent être ciblées, et ce, sans égard à leur taille, mission ou localité. On envisage qu’entre 50 à 60 personnes autant employées que gestionnaires sur plusieurs sites qui seront audités.</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Afin de bien soutenir les personnes qui seront auditées, de courtes rencontres ayant pour objectifs de développer les connaissances des employés sur la démarche Branchés santé seront planifiées avec l’équipe de responsable de la démarche BS.  On vous invite dès maintenant à visiter la page Web de Branchés santé qui est votre meilleur allié pour prendre connaissance de la démarche et de tous nos projets.</a:t>
            </a:r>
          </a:p>
          <a:p>
            <a:r>
              <a:rPr lang="fr-CA" sz="1200" kern="1200" dirty="0" smtClean="0">
                <a:solidFill>
                  <a:schemeClr val="tx1"/>
                </a:solidFill>
                <a:effectLst/>
                <a:latin typeface="+mn-lt"/>
                <a:ea typeface="+mn-ea"/>
                <a:cs typeface="+mn-cs"/>
              </a:rPr>
              <a:t>L’équipe responsable de la démarche Branchés santé présentera aussi l’ensemble des preuves documentaires obligatoires de la norme lors de l’audit. </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6</a:t>
            </a:fld>
            <a:endParaRPr lang="fr-CA"/>
          </a:p>
        </p:txBody>
      </p:sp>
    </p:spTree>
    <p:extLst>
      <p:ext uri="{BB962C8B-B14F-4D97-AF65-F5344CB8AC3E}">
        <p14:creationId xmlns:p14="http://schemas.microsoft.com/office/powerpoint/2010/main" val="162478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smtClean="0"/>
              <a:t>La participation de tous est importante.</a:t>
            </a:r>
          </a:p>
          <a:p>
            <a:r>
              <a:rPr lang="fr-CA" baseline="0" dirty="0" smtClean="0"/>
              <a:t>Voici plusieurs outils afin de favoriser votre connaissance face à la démarche Branchés santé et pour vous préparer à l’audit. </a:t>
            </a:r>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7</a:t>
            </a:fld>
            <a:endParaRPr lang="fr-CA"/>
          </a:p>
        </p:txBody>
      </p:sp>
    </p:spTree>
    <p:extLst>
      <p:ext uri="{BB962C8B-B14F-4D97-AF65-F5344CB8AC3E}">
        <p14:creationId xmlns:p14="http://schemas.microsoft.com/office/powerpoint/2010/main" val="2554060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Outils</a:t>
            </a:r>
            <a:r>
              <a:rPr lang="fr-CA" baseline="0" dirty="0" smtClean="0"/>
              <a:t> à la disposition de tous via le site web</a:t>
            </a:r>
          </a:p>
          <a:p>
            <a:endParaRPr lang="fr-CA" baseline="0" dirty="0" smtClean="0"/>
          </a:p>
          <a:p>
            <a:endParaRPr lang="fr-CA" baseline="0" dirty="0" smtClean="0"/>
          </a:p>
        </p:txBody>
      </p:sp>
      <p:sp>
        <p:nvSpPr>
          <p:cNvPr id="4" name="Espace réservé du numéro de diapositive 3"/>
          <p:cNvSpPr>
            <a:spLocks noGrp="1"/>
          </p:cNvSpPr>
          <p:nvPr>
            <p:ph type="sldNum" sz="quarter" idx="10"/>
          </p:nvPr>
        </p:nvSpPr>
        <p:spPr/>
        <p:txBody>
          <a:bodyPr/>
          <a:lstStyle/>
          <a:p>
            <a:fld id="{05FF35ED-D7B8-48B6-8C0A-463FC08BEFD7}" type="slidenum">
              <a:rPr lang="fr-CA" smtClean="0"/>
              <a:t>8</a:t>
            </a:fld>
            <a:endParaRPr lang="fr-CA"/>
          </a:p>
        </p:txBody>
      </p:sp>
    </p:spTree>
    <p:extLst>
      <p:ext uri="{BB962C8B-B14F-4D97-AF65-F5344CB8AC3E}">
        <p14:creationId xmlns:p14="http://schemas.microsoft.com/office/powerpoint/2010/main" val="299459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Questions et commentaires </a:t>
            </a:r>
            <a:br>
              <a:rPr lang="fr-CA" dirty="0" smtClean="0"/>
            </a:br>
            <a:endParaRPr lang="fr-CA" dirty="0"/>
          </a:p>
        </p:txBody>
      </p:sp>
      <p:sp>
        <p:nvSpPr>
          <p:cNvPr id="4" name="Espace réservé du numéro de diapositive 3"/>
          <p:cNvSpPr>
            <a:spLocks noGrp="1"/>
          </p:cNvSpPr>
          <p:nvPr>
            <p:ph type="sldNum" sz="quarter" idx="10"/>
          </p:nvPr>
        </p:nvSpPr>
        <p:spPr/>
        <p:txBody>
          <a:bodyPr/>
          <a:lstStyle/>
          <a:p>
            <a:fld id="{914A1E58-0062-440E-BC4F-3BD0DBBD9D89}" type="slidenum">
              <a:rPr lang="fr-CA" smtClean="0"/>
              <a:t>9</a:t>
            </a:fld>
            <a:endParaRPr lang="fr-CA"/>
          </a:p>
        </p:txBody>
      </p:sp>
    </p:spTree>
    <p:extLst>
      <p:ext uri="{BB962C8B-B14F-4D97-AF65-F5344CB8AC3E}">
        <p14:creationId xmlns:p14="http://schemas.microsoft.com/office/powerpoint/2010/main" val="3232836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 y="1128031"/>
            <a:ext cx="9163050" cy="4742594"/>
          </a:xfrm>
          <a:prstGeom prst="roundRect">
            <a:avLst>
              <a:gd name="adj" fmla="val 0"/>
            </a:avLst>
          </a:prstGeom>
          <a:solidFill>
            <a:srgbClr val="FFFFFF">
              <a:shade val="85000"/>
            </a:srgbClr>
          </a:solidFill>
          <a:ln>
            <a:noFill/>
          </a:ln>
          <a:effectLst>
            <a:reflection blurRad="6350" stA="50000" endA="300" endPos="55000" dir="5400000" sy="-100000" algn="bl" rotWithShape="0"/>
          </a:effectLst>
        </p:spPr>
      </p:pic>
      <p:sp>
        <p:nvSpPr>
          <p:cNvPr id="15" name="Parallélogramme 14"/>
          <p:cNvSpPr/>
          <p:nvPr userDrawn="1"/>
        </p:nvSpPr>
        <p:spPr>
          <a:xfrm>
            <a:off x="-993913" y="4162349"/>
            <a:ext cx="9493880" cy="2695651"/>
          </a:xfrm>
          <a:prstGeom prst="parallelogram">
            <a:avLst>
              <a:gd name="adj" fmla="val 78539"/>
            </a:avLst>
          </a:prstGeom>
          <a:solidFill>
            <a:srgbClr val="0787A1">
              <a:alpha val="8549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cxnSp>
        <p:nvCxnSpPr>
          <p:cNvPr id="12" name="Connecteur droit 11"/>
          <p:cNvCxnSpPr/>
          <p:nvPr userDrawn="1"/>
        </p:nvCxnSpPr>
        <p:spPr>
          <a:xfrm flipV="1">
            <a:off x="-658684" y="3309132"/>
            <a:ext cx="2340864" cy="2961842"/>
          </a:xfrm>
          <a:prstGeom prst="line">
            <a:avLst/>
          </a:prstGeom>
          <a:ln w="19050">
            <a:solidFill>
              <a:srgbClr val="63BD59"/>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userDrawn="1"/>
        </p:nvCxnSpPr>
        <p:spPr>
          <a:xfrm flipV="1">
            <a:off x="-702574" y="3715866"/>
            <a:ext cx="2172883" cy="2743456"/>
          </a:xfrm>
          <a:prstGeom prst="line">
            <a:avLst/>
          </a:prstGeom>
          <a:ln w="19050">
            <a:solidFill>
              <a:srgbClr val="63BD59"/>
            </a:solidFill>
          </a:ln>
          <a:effectLst/>
        </p:spPr>
        <p:style>
          <a:lnRef idx="2">
            <a:schemeClr val="accent1"/>
          </a:lnRef>
          <a:fillRef idx="0">
            <a:schemeClr val="accent1"/>
          </a:fillRef>
          <a:effectRef idx="1">
            <a:schemeClr val="accent1"/>
          </a:effectRef>
          <a:fontRef idx="minor">
            <a:schemeClr val="tx1"/>
          </a:fontRef>
        </p:style>
      </p:cxnSp>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
        <p:nvSpPr>
          <p:cNvPr id="2" name="Titre 1"/>
          <p:cNvSpPr>
            <a:spLocks noGrp="1"/>
          </p:cNvSpPr>
          <p:nvPr>
            <p:ph type="ctrTitle" hasCustomPrompt="1"/>
          </p:nvPr>
        </p:nvSpPr>
        <p:spPr>
          <a:xfrm>
            <a:off x="1632447" y="4263593"/>
            <a:ext cx="6619099" cy="1246582"/>
          </a:xfrm>
        </p:spPr>
        <p:txBody>
          <a:bodyPr>
            <a:normAutofit/>
          </a:bodyPr>
          <a:lstStyle>
            <a:lvl1pPr algn="l">
              <a:defRPr sz="2800" b="0" cap="all" baseline="0">
                <a:solidFill>
                  <a:schemeClr val="bg1">
                    <a:lumMod val="85000"/>
                  </a:schemeClr>
                </a:solidFill>
                <a:latin typeface="Arial" panose="020B0604020202020204" pitchFamily="34" charset="0"/>
                <a:cs typeface="Arial" panose="020B0604020202020204" pitchFamily="34" charset="0"/>
              </a:defRPr>
            </a:lvl1pPr>
          </a:lstStyle>
          <a:p>
            <a:r>
              <a:rPr lang="fr-CA" dirty="0" smtClean="0"/>
              <a:t>OPTION 1 - Titre présentation </a:t>
            </a:r>
            <a:br>
              <a:rPr lang="fr-CA" dirty="0" smtClean="0"/>
            </a:br>
            <a:r>
              <a:rPr lang="fr-CA" dirty="0" smtClean="0"/>
              <a:t>sur DEUX lignes</a:t>
            </a:r>
            <a:endParaRPr lang="fr-FR" dirty="0"/>
          </a:p>
        </p:txBody>
      </p:sp>
      <p:sp>
        <p:nvSpPr>
          <p:cNvPr id="11" name="Espace réservé du texte 10"/>
          <p:cNvSpPr>
            <a:spLocks noGrp="1"/>
          </p:cNvSpPr>
          <p:nvPr>
            <p:ph type="body" sz="quarter" idx="13" hasCustomPrompt="1"/>
          </p:nvPr>
        </p:nvSpPr>
        <p:spPr>
          <a:xfrm>
            <a:off x="1661484" y="5741541"/>
            <a:ext cx="5238750" cy="6223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a:solidFill>
                  <a:schemeClr val="bg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fr-FR" sz="1200" cap="none" baseline="0" dirty="0" smtClean="0"/>
              <a:t>Nom du présentateur / Nom de la direction / Date</a:t>
            </a:r>
          </a:p>
          <a:p>
            <a:pPr lvl="0"/>
            <a:endParaRPr lang="fr-CA" dirty="0"/>
          </a:p>
        </p:txBody>
      </p:sp>
      <p:pic>
        <p:nvPicPr>
          <p:cNvPr id="13"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573" t="2585" r="9806"/>
          <a:stretch/>
        </p:blipFill>
        <p:spPr bwMode="auto">
          <a:xfrm>
            <a:off x="1056904" y="0"/>
            <a:ext cx="8087096" cy="142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4944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fld id="{6D3AD53C-73FF-054B-9E38-5EE5636A7E46}" type="slidenum">
              <a:rPr lang="fr-FR" smtClean="0"/>
              <a:pPr/>
              <a:t>‹N°›</a:t>
            </a:fld>
            <a:endParaRPr lang="fr-FR" dirty="0"/>
          </a:p>
        </p:txBody>
      </p:sp>
    </p:spTree>
    <p:extLst>
      <p:ext uri="{BB962C8B-B14F-4D97-AF65-F5344CB8AC3E}">
        <p14:creationId xmlns:p14="http://schemas.microsoft.com/office/powerpoint/2010/main" val="85374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 2 avec une autre photo">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
        <p:nvSpPr>
          <p:cNvPr id="6" name="Espace réservé du numéro de diapositive 5"/>
          <p:cNvSpPr>
            <a:spLocks noGrp="1"/>
          </p:cNvSpPr>
          <p:nvPr>
            <p:ph type="sldNum" sz="quarter" idx="4"/>
          </p:nvPr>
        </p:nvSpPr>
        <p:spPr>
          <a:xfrm>
            <a:off x="190500" y="6356350"/>
            <a:ext cx="2133600" cy="365125"/>
          </a:xfrm>
          <a:prstGeom prst="rect">
            <a:avLst/>
          </a:prstGeom>
        </p:spPr>
        <p:txBody>
          <a:bodyPr/>
          <a:lstStyle>
            <a:lvl1pPr algn="l">
              <a:defRPr sz="1200"/>
            </a:lvl1pPr>
          </a:lstStyle>
          <a:p>
            <a:fld id="{6D3AD53C-73FF-054B-9E38-5EE5636A7E46}" type="slidenum">
              <a:rPr lang="fr-FR" smtClean="0"/>
              <a:pPr/>
              <a:t>‹N°›</a:t>
            </a:fld>
            <a:endParaRPr lang="fr-FR" dirty="0"/>
          </a:p>
        </p:txBody>
      </p:sp>
      <p:pic>
        <p:nvPicPr>
          <p:cNvPr id="7"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573" t="2585" r="9806"/>
          <a:stretch/>
        </p:blipFill>
        <p:spPr bwMode="auto">
          <a:xfrm>
            <a:off x="1074360" y="0"/>
            <a:ext cx="8087096" cy="142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7250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ption 3 page couverture">
    <p:spTree>
      <p:nvGrpSpPr>
        <p:cNvPr id="1" name=""/>
        <p:cNvGrpSpPr/>
        <p:nvPr/>
      </p:nvGrpSpPr>
      <p:grpSpPr>
        <a:xfrm>
          <a:off x="0" y="0"/>
          <a:ext cx="0" cy="0"/>
          <a:chOff x="0" y="0"/>
          <a:chExt cx="0" cy="0"/>
        </a:xfrm>
      </p:grpSpPr>
      <p:sp>
        <p:nvSpPr>
          <p:cNvPr id="8" name="Titre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mtClean="0"/>
              <a:t>Modifiez le style du titre</a:t>
            </a:r>
            <a:endParaRPr lang="fr-CA"/>
          </a:p>
        </p:txBody>
      </p:sp>
      <p:sp>
        <p:nvSpPr>
          <p:cNvPr id="9" name="Rectangle 2"/>
          <p:cNvSpPr txBox="1">
            <a:spLocks noChangeArrowheads="1"/>
          </p:cNvSpPr>
          <p:nvPr userDrawn="1"/>
        </p:nvSpPr>
        <p:spPr>
          <a:xfrm>
            <a:off x="1245754" y="4330700"/>
            <a:ext cx="6248400" cy="1943100"/>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fr-CA" sz="4700" dirty="0" smtClean="0">
                <a:solidFill>
                  <a:schemeClr val="bg1"/>
                </a:solidFill>
                <a:latin typeface="COCOGOOSE DemiBold"/>
                <a:ea typeface="ＭＳ Ｐゴシック" charset="0"/>
                <a:cs typeface="COCOGOOSE DemiBold"/>
              </a:rPr>
              <a:t>TITRE DE LA CONFÉRENCE </a:t>
            </a:r>
          </a:p>
          <a:p>
            <a:pPr algn="l">
              <a:lnSpc>
                <a:spcPct val="120000"/>
              </a:lnSpc>
            </a:pPr>
            <a:r>
              <a:rPr lang="fr-CA" sz="4700" dirty="0" smtClean="0">
                <a:solidFill>
                  <a:schemeClr val="bg1"/>
                </a:solidFill>
                <a:latin typeface="COCOGOOSE DemiBold"/>
                <a:ea typeface="ＭＳ Ｐゴシック" charset="0"/>
                <a:cs typeface="COCOGOOSE DemiBold"/>
              </a:rPr>
              <a:t>SUR TROIS LIGNES DE </a:t>
            </a:r>
          </a:p>
          <a:p>
            <a:pPr algn="l">
              <a:lnSpc>
                <a:spcPct val="120000"/>
              </a:lnSpc>
            </a:pPr>
            <a:r>
              <a:rPr lang="fr-CA" sz="4700" dirty="0" smtClean="0">
                <a:solidFill>
                  <a:schemeClr val="bg1"/>
                </a:solidFill>
                <a:latin typeface="COCOGOOSE DemiBold"/>
                <a:ea typeface="ＭＳ Ｐゴシック" charset="0"/>
                <a:cs typeface="COCOGOOSE DemiBold"/>
              </a:rPr>
              <a:t>TEXTE MAXIMUM</a:t>
            </a:r>
            <a:br>
              <a:rPr lang="fr-CA" sz="4700" dirty="0" smtClean="0">
                <a:solidFill>
                  <a:schemeClr val="bg1"/>
                </a:solidFill>
                <a:latin typeface="COCOGOOSE DemiBold"/>
                <a:ea typeface="ＭＳ Ｐゴシック" charset="0"/>
                <a:cs typeface="COCOGOOSE DemiBold"/>
              </a:rPr>
            </a:br>
            <a:r>
              <a:rPr lang="fr-CA" sz="1600" dirty="0" smtClean="0">
                <a:solidFill>
                  <a:srgbClr val="FFFFFF"/>
                </a:solidFill>
                <a:latin typeface="Avenir Medium"/>
                <a:ea typeface="ＭＳ Ｐゴシック" charset="0"/>
                <a:cs typeface="Avenir Medium"/>
              </a:rPr>
              <a:t>Nom du présentateur  /  Nom du présentateur / 15.09.09</a:t>
            </a:r>
            <a:br>
              <a:rPr lang="fr-CA" sz="1600" dirty="0" smtClean="0">
                <a:solidFill>
                  <a:srgbClr val="FFFFFF"/>
                </a:solidFill>
                <a:latin typeface="Avenir Medium"/>
                <a:ea typeface="ＭＳ Ｐゴシック" charset="0"/>
                <a:cs typeface="Avenir Medium"/>
              </a:rPr>
            </a:br>
            <a:endParaRPr lang="fr-CA" sz="1600" dirty="0">
              <a:solidFill>
                <a:srgbClr val="FFFFFF"/>
              </a:solidFill>
              <a:latin typeface="COCOGOOSE DemiBold"/>
              <a:ea typeface="ＭＳ Ｐゴシック" charset="0"/>
              <a:cs typeface="COCOGOOSE DemiBold"/>
            </a:endParaRPr>
          </a:p>
        </p:txBody>
      </p:sp>
      <p:sp>
        <p:nvSpPr>
          <p:cNvPr id="10" name="Parallélogramme 9"/>
          <p:cNvSpPr/>
          <p:nvPr userDrawn="1"/>
        </p:nvSpPr>
        <p:spPr>
          <a:xfrm>
            <a:off x="-563525" y="5202606"/>
            <a:ext cx="6390167" cy="1655394"/>
          </a:xfrm>
          <a:prstGeom prst="parallelogram">
            <a:avLst>
              <a:gd name="adj" fmla="val 79742"/>
            </a:avLst>
          </a:prstGeom>
          <a:solidFill>
            <a:srgbClr val="0E4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 name="Rectangle 12"/>
          <p:cNvSpPr/>
          <p:nvPr/>
        </p:nvSpPr>
        <p:spPr>
          <a:xfrm>
            <a:off x="524788" y="1209779"/>
            <a:ext cx="8620786"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 name="Parallélogramme 14"/>
          <p:cNvSpPr/>
          <p:nvPr userDrawn="1"/>
        </p:nvSpPr>
        <p:spPr>
          <a:xfrm>
            <a:off x="2358212" y="4929445"/>
            <a:ext cx="4446625" cy="1942473"/>
          </a:xfrm>
          <a:prstGeom prst="parallelogram">
            <a:avLst>
              <a:gd name="adj" fmla="val 77152"/>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 name="Titre 1"/>
          <p:cNvSpPr>
            <a:spLocks noGrp="1"/>
          </p:cNvSpPr>
          <p:nvPr>
            <p:ph type="title" hasCustomPrompt="1"/>
          </p:nvPr>
        </p:nvSpPr>
        <p:spPr>
          <a:xfrm>
            <a:off x="722313" y="1544638"/>
            <a:ext cx="7772400" cy="1362075"/>
          </a:xfrm>
        </p:spPr>
        <p:txBody>
          <a:bodyPr anchor="t">
            <a:normAutofit/>
          </a:bodyPr>
          <a:lstStyle>
            <a:lvl1pPr algn="l">
              <a:defRPr sz="2800" b="0" cap="all">
                <a:solidFill>
                  <a:schemeClr val="tx1">
                    <a:lumMod val="65000"/>
                    <a:lumOff val="35000"/>
                  </a:schemeClr>
                </a:solidFill>
                <a:latin typeface="Arial" panose="020B0604020202020204" pitchFamily="34" charset="0"/>
                <a:cs typeface="Arial" panose="020B0604020202020204" pitchFamily="34" charset="0"/>
              </a:defRPr>
            </a:lvl1pPr>
          </a:lstStyle>
          <a:p>
            <a:r>
              <a:rPr lang="fr-CA" dirty="0" smtClean="0"/>
              <a:t>OPTION 3 - Titre de la présentation </a:t>
            </a:r>
            <a:br>
              <a:rPr lang="fr-CA" dirty="0" smtClean="0"/>
            </a:br>
            <a:r>
              <a:rPr lang="fr-CA" dirty="0" smtClean="0"/>
              <a:t>sur deux lignes</a:t>
            </a:r>
            <a:endParaRPr lang="fr-FR" dirty="0"/>
          </a:p>
        </p:txBody>
      </p:sp>
      <p:sp>
        <p:nvSpPr>
          <p:cNvPr id="3" name="Espace réservé du texte 2"/>
          <p:cNvSpPr>
            <a:spLocks noGrp="1"/>
          </p:cNvSpPr>
          <p:nvPr>
            <p:ph type="body" idx="1" hasCustomPrompt="1"/>
          </p:nvPr>
        </p:nvSpPr>
        <p:spPr>
          <a:xfrm>
            <a:off x="722313" y="3147237"/>
            <a:ext cx="6082524" cy="1259663"/>
          </a:xfrm>
          <a:prstGeom prst="rect">
            <a:avLst/>
          </a:prstGeom>
        </p:spPr>
        <p:txBody>
          <a:bodyPr anchor="t" anchorCtr="0">
            <a:normAutofit/>
          </a:bodyPr>
          <a:lstStyle>
            <a:lvl1pPr marL="0" indent="0">
              <a:buNone/>
              <a:defRPr sz="1600" b="1">
                <a:solidFill>
                  <a:srgbClr val="0787A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Nom du présentateur / Nom de la direction / Date</a:t>
            </a:r>
          </a:p>
        </p:txBody>
      </p:sp>
      <p:cxnSp>
        <p:nvCxnSpPr>
          <p:cNvPr id="18" name="Connecteur droit 17"/>
          <p:cNvCxnSpPr/>
          <p:nvPr userDrawn="1"/>
        </p:nvCxnSpPr>
        <p:spPr>
          <a:xfrm flipV="1">
            <a:off x="1932829" y="4625199"/>
            <a:ext cx="2150072" cy="2778307"/>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9" name="Espace réservé du numéro de diapositive 5"/>
          <p:cNvSpPr>
            <a:spLocks noGrp="1"/>
          </p:cNvSpPr>
          <p:nvPr userDrawn="1">
            <p:ph type="sldNum" sz="quarter" idx="12"/>
          </p:nvPr>
        </p:nvSpPr>
        <p:spPr>
          <a:xfrm>
            <a:off x="190500" y="6356350"/>
            <a:ext cx="2133600" cy="365125"/>
          </a:xfrm>
          <a:prstGeom prst="rect">
            <a:avLst/>
          </a:prstGeom>
        </p:spPr>
        <p:txBody>
          <a:bodyPr/>
          <a:lstStyle>
            <a:lvl1pPr algn="l">
              <a:defRPr sz="1100"/>
            </a:lvl1pPr>
          </a:lstStyle>
          <a:p>
            <a:fld id="{6D3AD53C-73FF-054B-9E38-5EE5636A7E46}" type="slidenum">
              <a:rPr lang="fr-FR" smtClean="0"/>
              <a:pPr/>
              <a:t>‹N°›</a:t>
            </a:fld>
            <a:endParaRPr lang="fr-FR" dirty="0"/>
          </a:p>
        </p:txBody>
      </p:sp>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cxnSp>
        <p:nvCxnSpPr>
          <p:cNvPr id="16" name="Connecteur droit 15"/>
          <p:cNvCxnSpPr/>
          <p:nvPr userDrawn="1"/>
        </p:nvCxnSpPr>
        <p:spPr>
          <a:xfrm flipV="1">
            <a:off x="2149027" y="4235316"/>
            <a:ext cx="2150072" cy="2778307"/>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573" t="2585" r="9806"/>
          <a:stretch/>
        </p:blipFill>
        <p:spPr bwMode="auto">
          <a:xfrm>
            <a:off x="1047051" y="-11301"/>
            <a:ext cx="8087096" cy="142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856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tretch>
            <a:fillRect/>
          </a:stretch>
        </p:blipFill>
        <p:spPr>
          <a:xfrm>
            <a:off x="4337516" y="0"/>
            <a:ext cx="4806484" cy="723900"/>
          </a:xfrm>
          <a:prstGeom prst="rect">
            <a:avLst/>
          </a:prstGeom>
        </p:spPr>
      </p:pic>
      <p:sp>
        <p:nvSpPr>
          <p:cNvPr id="15" name="Espace réservé du texte 14"/>
          <p:cNvSpPr>
            <a:spLocks noGrp="1"/>
          </p:cNvSpPr>
          <p:nvPr>
            <p:ph type="body" sz="quarter" idx="11"/>
          </p:nvPr>
        </p:nvSpPr>
        <p:spPr>
          <a:xfrm>
            <a:off x="945479" y="2236902"/>
            <a:ext cx="7741320" cy="3535248"/>
          </a:xfrm>
          <a:prstGeom prst="rect">
            <a:avLst/>
          </a:prstGeom>
        </p:spPr>
        <p:txBody>
          <a:bodyPr/>
          <a:lstStyle>
            <a:lvl1pPr marL="0" indent="0">
              <a:buSzPct val="70000"/>
              <a:buFont typeface="Arial" panose="020B0604020202020204" pitchFamily="34" charset="0"/>
              <a:buNone/>
              <a:defRPr sz="2400" b="0">
                <a:solidFill>
                  <a:schemeClr val="tx1">
                    <a:lumMod val="75000"/>
                    <a:lumOff val="25000"/>
                  </a:schemeClr>
                </a:solidFill>
                <a:latin typeface="Arial" panose="020B0604020202020204" pitchFamily="34" charset="0"/>
                <a:cs typeface="Arial" panose="020B0604020202020204" pitchFamily="34" charset="0"/>
              </a:defRPr>
            </a:lvl1pPr>
            <a:lvl2pPr marL="742950" indent="-285750">
              <a:buSzPct val="80000"/>
              <a:buFont typeface="Arial" panose="020B0604020202020204" pitchFamily="34" charset="0"/>
              <a:buChar char="•"/>
              <a:defRPr sz="2000" b="0">
                <a:solidFill>
                  <a:schemeClr val="tx1">
                    <a:lumMod val="75000"/>
                    <a:lumOff val="25000"/>
                  </a:schemeClr>
                </a:solidFill>
              </a:defRPr>
            </a:lvl2pPr>
            <a:lvl3pPr marL="1257300" indent="-342900">
              <a:buSzPct val="70000"/>
              <a:buFont typeface="Wingdings" panose="05000000000000000000" pitchFamily="2" charset="2"/>
              <a:buChar char="§"/>
              <a:defRPr sz="1800" baseline="0">
                <a:solidFill>
                  <a:schemeClr val="tx1">
                    <a:lumMod val="75000"/>
                    <a:lumOff val="25000"/>
                  </a:schemeClr>
                </a:solidFill>
              </a:defRPr>
            </a:lvl3pPr>
          </a:lstStyle>
          <a:p>
            <a:pPr lvl="0"/>
            <a:r>
              <a:rPr lang="fr-FR" dirty="0" smtClean="0"/>
              <a:t>Modifiez les styles du texte du masque</a:t>
            </a:r>
          </a:p>
          <a:p>
            <a:pPr lvl="1"/>
            <a:r>
              <a:rPr lang="fr-FR" dirty="0" smtClean="0"/>
              <a:t>Deuxième niveau</a:t>
            </a:r>
          </a:p>
          <a:p>
            <a:pPr lvl="2"/>
            <a:r>
              <a:rPr lang="fr-FR" dirty="0" smtClean="0"/>
              <a:t>Troisième niveau</a:t>
            </a:r>
          </a:p>
        </p:txBody>
      </p:sp>
      <p:pic>
        <p:nvPicPr>
          <p:cNvPr id="14" name="Picture 4"/>
          <p:cNvPicPr>
            <a:picLocks noChangeAspect="1"/>
          </p:cNvPicPr>
          <p:nvPr userDrawn="1"/>
        </p:nvPicPr>
        <p:blipFill>
          <a:blip r:embed="rId3"/>
          <a:stretch>
            <a:fillRect/>
          </a:stretch>
        </p:blipFill>
        <p:spPr>
          <a:xfrm>
            <a:off x="-37379" y="1508346"/>
            <a:ext cx="982857" cy="1296615"/>
          </a:xfrm>
          <a:prstGeom prst="rect">
            <a:avLst/>
          </a:prstGeom>
        </p:spPr>
      </p:pic>
      <p:cxnSp>
        <p:nvCxnSpPr>
          <p:cNvPr id="18" name="Connecteur droit 17"/>
          <p:cNvCxnSpPr/>
          <p:nvPr userDrawn="1"/>
        </p:nvCxnSpPr>
        <p:spPr>
          <a:xfrm flipH="1">
            <a:off x="6317882" y="6078038"/>
            <a:ext cx="776744" cy="983603"/>
          </a:xfrm>
          <a:prstGeom prst="line">
            <a:avLst/>
          </a:prstGeom>
          <a:ln w="9525">
            <a:solidFill>
              <a:srgbClr val="63BD59"/>
            </a:solidFill>
          </a:ln>
          <a:effectLst/>
        </p:spPr>
        <p:style>
          <a:lnRef idx="2">
            <a:schemeClr val="accent1"/>
          </a:lnRef>
          <a:fillRef idx="0">
            <a:schemeClr val="accent1"/>
          </a:fillRef>
          <a:effectRef idx="1">
            <a:schemeClr val="accent1"/>
          </a:effectRef>
          <a:fontRef idx="minor">
            <a:schemeClr val="tx1"/>
          </a:fontRef>
        </p:style>
      </p:cxnSp>
      <p:sp>
        <p:nvSpPr>
          <p:cNvPr id="8" name="Titre 1"/>
          <p:cNvSpPr>
            <a:spLocks noGrp="1"/>
          </p:cNvSpPr>
          <p:nvPr>
            <p:ph type="title" hasCustomPrompt="1"/>
          </p:nvPr>
        </p:nvSpPr>
        <p:spPr>
          <a:xfrm>
            <a:off x="945478" y="1093902"/>
            <a:ext cx="7741321" cy="1143000"/>
          </a:xfrm>
        </p:spPr>
        <p:txBody>
          <a:bodyPr>
            <a:normAutofit/>
          </a:bodyPr>
          <a:lstStyle>
            <a:lvl1pPr algn="l">
              <a:defRPr sz="2800" b="1" baseline="0">
                <a:solidFill>
                  <a:srgbClr val="0E4E7B"/>
                </a:solidFill>
                <a:latin typeface="Arial" panose="020B0604020202020204" pitchFamily="34" charset="0"/>
                <a:cs typeface="Arial" panose="020B0604020202020204" pitchFamily="34" charset="0"/>
              </a:defRPr>
            </a:lvl1pPr>
          </a:lstStyle>
          <a:p>
            <a:r>
              <a:rPr lang="fr-FR" dirty="0" smtClean="0"/>
              <a:t>Insérer un titre sur deux lignes maximum</a:t>
            </a:r>
            <a:endParaRPr lang="fr-CA" dirty="0"/>
          </a:p>
        </p:txBody>
      </p:sp>
      <p:pic>
        <p:nvPicPr>
          <p:cNvPr id="9" name="Imag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
        <p:nvSpPr>
          <p:cNvPr id="10" name="Espace réservé du numéro de diapositive 5"/>
          <p:cNvSpPr>
            <a:spLocks noGrp="1"/>
          </p:cNvSpPr>
          <p:nvPr>
            <p:ph type="sldNum" sz="quarter" idx="4"/>
          </p:nvPr>
        </p:nvSpPr>
        <p:spPr>
          <a:xfrm>
            <a:off x="190500" y="6356350"/>
            <a:ext cx="2133600" cy="365125"/>
          </a:xfrm>
          <a:prstGeom prst="rect">
            <a:avLst/>
          </a:prstGeom>
        </p:spPr>
        <p:txBody>
          <a:bodyPr/>
          <a:lstStyle>
            <a:lvl1pPr algn="l">
              <a:defRPr sz="1200"/>
            </a:lvl1pPr>
          </a:lstStyle>
          <a:p>
            <a:fld id="{6D3AD53C-73FF-054B-9E38-5EE5636A7E46}" type="slidenum">
              <a:rPr lang="fr-FR" smtClean="0"/>
              <a:pPr/>
              <a:t>‹N°›</a:t>
            </a:fld>
            <a:endParaRPr lang="fr-FR" dirty="0"/>
          </a:p>
        </p:txBody>
      </p:sp>
    </p:spTree>
    <p:extLst>
      <p:ext uri="{BB962C8B-B14F-4D97-AF65-F5344CB8AC3E}">
        <p14:creationId xmlns:p14="http://schemas.microsoft.com/office/powerpoint/2010/main" val="15769226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section">
    <p:spTree>
      <p:nvGrpSpPr>
        <p:cNvPr id="1" name=""/>
        <p:cNvGrpSpPr/>
        <p:nvPr/>
      </p:nvGrpSpPr>
      <p:grpSpPr>
        <a:xfrm>
          <a:off x="0" y="0"/>
          <a:ext cx="0" cy="0"/>
          <a:chOff x="0" y="0"/>
          <a:chExt cx="0" cy="0"/>
        </a:xfrm>
      </p:grpSpPr>
      <p:grpSp>
        <p:nvGrpSpPr>
          <p:cNvPr id="15" name="Groupe 14"/>
          <p:cNvGrpSpPr/>
          <p:nvPr userDrawn="1"/>
        </p:nvGrpSpPr>
        <p:grpSpPr>
          <a:xfrm>
            <a:off x="-175403" y="2095282"/>
            <a:ext cx="9319403" cy="3931707"/>
            <a:chOff x="-175403" y="2095282"/>
            <a:chExt cx="9319403" cy="3931707"/>
          </a:xfrm>
        </p:grpSpPr>
        <p:grpSp>
          <p:nvGrpSpPr>
            <p:cNvPr id="9" name="Groupe 8"/>
            <p:cNvGrpSpPr/>
            <p:nvPr userDrawn="1"/>
          </p:nvGrpSpPr>
          <p:grpSpPr>
            <a:xfrm>
              <a:off x="465830" y="2095282"/>
              <a:ext cx="8678170" cy="3244469"/>
              <a:chOff x="465830" y="2095282"/>
              <a:chExt cx="8678170" cy="3244469"/>
            </a:xfrm>
          </p:grpSpPr>
          <p:sp>
            <p:nvSpPr>
              <p:cNvPr id="2" name="Rectangle 1"/>
              <p:cNvSpPr/>
              <p:nvPr userDrawn="1"/>
            </p:nvSpPr>
            <p:spPr>
              <a:xfrm>
                <a:off x="3079630" y="2095283"/>
                <a:ext cx="6064370" cy="3244468"/>
              </a:xfrm>
              <a:prstGeom prst="rect">
                <a:avLst/>
              </a:prstGeom>
              <a:solidFill>
                <a:srgbClr val="0787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Parallélogramme 3"/>
              <p:cNvSpPr/>
              <p:nvPr userDrawn="1"/>
            </p:nvSpPr>
            <p:spPr>
              <a:xfrm>
                <a:off x="465830" y="2095282"/>
                <a:ext cx="5865961" cy="3244467"/>
              </a:xfrm>
              <a:prstGeom prst="parallelogram">
                <a:avLst>
                  <a:gd name="adj" fmla="val 80215"/>
                </a:avLst>
              </a:prstGeom>
              <a:solidFill>
                <a:srgbClr val="0787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cxnSp>
          <p:nvCxnSpPr>
            <p:cNvPr id="11" name="Connecteur droit 10"/>
            <p:cNvCxnSpPr/>
            <p:nvPr userDrawn="1"/>
          </p:nvCxnSpPr>
          <p:spPr>
            <a:xfrm flipV="1">
              <a:off x="379560" y="2967487"/>
              <a:ext cx="1777040" cy="2234241"/>
            </a:xfrm>
            <a:prstGeom prst="line">
              <a:avLst/>
            </a:prstGeom>
            <a:ln>
              <a:solidFill>
                <a:srgbClr val="63BD59"/>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userDrawn="1"/>
          </p:nvCxnSpPr>
          <p:spPr>
            <a:xfrm flipV="1">
              <a:off x="-175403" y="3792748"/>
              <a:ext cx="1777040" cy="2234241"/>
            </a:xfrm>
            <a:prstGeom prst="line">
              <a:avLst/>
            </a:prstGeom>
            <a:ln>
              <a:solidFill>
                <a:srgbClr val="63BD59"/>
              </a:solidFill>
            </a:ln>
            <a:effectLst/>
          </p:spPr>
          <p:style>
            <a:lnRef idx="2">
              <a:schemeClr val="accent1"/>
            </a:lnRef>
            <a:fillRef idx="0">
              <a:schemeClr val="accent1"/>
            </a:fillRef>
            <a:effectRef idx="1">
              <a:schemeClr val="accent1"/>
            </a:effectRef>
            <a:fontRef idx="minor">
              <a:schemeClr val="tx1"/>
            </a:fontRef>
          </p:style>
        </p:cxnSp>
      </p:grpSp>
      <p:pic>
        <p:nvPicPr>
          <p:cNvPr id="8" name="Picture 3"/>
          <p:cNvPicPr>
            <a:picLocks noChangeAspect="1"/>
          </p:cNvPicPr>
          <p:nvPr userDrawn="1"/>
        </p:nvPicPr>
        <p:blipFill>
          <a:blip r:embed="rId2"/>
          <a:stretch>
            <a:fillRect/>
          </a:stretch>
        </p:blipFill>
        <p:spPr>
          <a:xfrm>
            <a:off x="4337516" y="0"/>
            <a:ext cx="4806484" cy="723900"/>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sp>
        <p:nvSpPr>
          <p:cNvPr id="6" name="Espace réservé du texte 12"/>
          <p:cNvSpPr>
            <a:spLocks noGrp="1"/>
          </p:cNvSpPr>
          <p:nvPr userDrawn="1">
            <p:ph type="body" sz="quarter" idx="12" hasCustomPrompt="1"/>
          </p:nvPr>
        </p:nvSpPr>
        <p:spPr>
          <a:xfrm>
            <a:off x="3079629" y="3275463"/>
            <a:ext cx="5787923" cy="1417681"/>
          </a:xfrm>
          <a:prstGeom prst="rect">
            <a:avLst/>
          </a:prstGeom>
        </p:spPr>
        <p:txBody>
          <a:bodyPr>
            <a:normAutofit/>
          </a:bodyPr>
          <a:lstStyle>
            <a:lvl1pPr marL="0" indent="0">
              <a:buNone/>
              <a:defRPr sz="2800" b="0" cap="all" baseline="0">
                <a:solidFill>
                  <a:schemeClr val="bg1"/>
                </a:solidFill>
                <a:latin typeface="Arial" panose="020B0604020202020204" pitchFamily="34" charset="0"/>
                <a:cs typeface="Arial" panose="020B0604020202020204" pitchFamily="34" charset="0"/>
              </a:defRPr>
            </a:lvl1pPr>
          </a:lstStyle>
          <a:p>
            <a:pPr lvl="0"/>
            <a:r>
              <a:rPr lang="fr-FR" dirty="0" smtClean="0"/>
              <a:t>Insérer un titre de section</a:t>
            </a:r>
          </a:p>
        </p:txBody>
      </p:sp>
      <p:sp>
        <p:nvSpPr>
          <p:cNvPr id="12" name="Espace réservé du numéro de diapositive 5"/>
          <p:cNvSpPr>
            <a:spLocks noGrp="1"/>
          </p:cNvSpPr>
          <p:nvPr>
            <p:ph type="sldNum" sz="quarter" idx="4"/>
          </p:nvPr>
        </p:nvSpPr>
        <p:spPr>
          <a:xfrm>
            <a:off x="190500" y="6356350"/>
            <a:ext cx="2133600" cy="365125"/>
          </a:xfrm>
          <a:prstGeom prst="rect">
            <a:avLst/>
          </a:prstGeom>
        </p:spPr>
        <p:txBody>
          <a:bodyPr/>
          <a:lstStyle>
            <a:lvl1pPr algn="l">
              <a:defRPr sz="1200"/>
            </a:lvl1pPr>
          </a:lstStyle>
          <a:p>
            <a:fld id="{6D3AD53C-73FF-054B-9E38-5EE5636A7E46}" type="slidenum">
              <a:rPr lang="fr-FR" smtClean="0"/>
              <a:pPr/>
              <a:t>‹N°›</a:t>
            </a:fld>
            <a:endParaRPr lang="fr-FR" dirty="0"/>
          </a:p>
        </p:txBody>
      </p:sp>
    </p:spTree>
    <p:extLst>
      <p:ext uri="{BB962C8B-B14F-4D97-AF65-F5344CB8AC3E}">
        <p14:creationId xmlns:p14="http://schemas.microsoft.com/office/powerpoint/2010/main" val="20088059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photo">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stretch>
            <a:fillRect/>
          </a:stretch>
        </p:blipFill>
        <p:spPr>
          <a:xfrm>
            <a:off x="4337516" y="0"/>
            <a:ext cx="4806484" cy="723900"/>
          </a:xfrm>
          <a:prstGeom prst="rect">
            <a:avLst/>
          </a:prstGeom>
        </p:spPr>
      </p:pic>
      <p:sp>
        <p:nvSpPr>
          <p:cNvPr id="2" name="Titre 1"/>
          <p:cNvSpPr>
            <a:spLocks noGrp="1"/>
          </p:cNvSpPr>
          <p:nvPr>
            <p:ph type="title" hasCustomPrompt="1"/>
          </p:nvPr>
        </p:nvSpPr>
        <p:spPr>
          <a:xfrm>
            <a:off x="945478" y="1072684"/>
            <a:ext cx="7741321" cy="1143000"/>
          </a:xfrm>
        </p:spPr>
        <p:txBody>
          <a:bodyPr>
            <a:normAutofit/>
          </a:bodyPr>
          <a:lstStyle>
            <a:lvl1pPr algn="l">
              <a:defRPr sz="2800" b="1">
                <a:solidFill>
                  <a:srgbClr val="0E4E7B"/>
                </a:solidFill>
                <a:latin typeface="Arial" panose="020B0604020202020204" pitchFamily="34" charset="0"/>
                <a:cs typeface="Arial" panose="020B0604020202020204" pitchFamily="34" charset="0"/>
              </a:defRPr>
            </a:lvl1pPr>
          </a:lstStyle>
          <a:p>
            <a:r>
              <a:rPr lang="fr-FR" dirty="0" smtClean="0"/>
              <a:t>Insérer un titre sur deux lignes maximum</a:t>
            </a:r>
            <a:endParaRPr lang="fr-CA" dirty="0"/>
          </a:p>
        </p:txBody>
      </p:sp>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pic>
        <p:nvPicPr>
          <p:cNvPr id="10" name="Picture 4"/>
          <p:cNvPicPr>
            <a:picLocks noChangeAspect="1"/>
          </p:cNvPicPr>
          <p:nvPr userDrawn="1"/>
        </p:nvPicPr>
        <p:blipFill>
          <a:blip r:embed="rId4"/>
          <a:stretch>
            <a:fillRect/>
          </a:stretch>
        </p:blipFill>
        <p:spPr>
          <a:xfrm>
            <a:off x="-37379" y="1508346"/>
            <a:ext cx="982857" cy="1296615"/>
          </a:xfrm>
          <a:prstGeom prst="rect">
            <a:avLst/>
          </a:prstGeom>
        </p:spPr>
      </p:pic>
      <p:cxnSp>
        <p:nvCxnSpPr>
          <p:cNvPr id="9" name="Connecteur droit 8"/>
          <p:cNvCxnSpPr/>
          <p:nvPr userDrawn="1"/>
        </p:nvCxnSpPr>
        <p:spPr>
          <a:xfrm flipH="1">
            <a:off x="6317882" y="6078038"/>
            <a:ext cx="776744" cy="983603"/>
          </a:xfrm>
          <a:prstGeom prst="line">
            <a:avLst/>
          </a:prstGeom>
          <a:ln w="9525">
            <a:solidFill>
              <a:srgbClr val="63BD59"/>
            </a:solidFill>
          </a:ln>
          <a:effectLst/>
        </p:spPr>
        <p:style>
          <a:lnRef idx="2">
            <a:schemeClr val="accent1"/>
          </a:lnRef>
          <a:fillRef idx="0">
            <a:schemeClr val="accent1"/>
          </a:fillRef>
          <a:effectRef idx="1">
            <a:schemeClr val="accent1"/>
          </a:effectRef>
          <a:fontRef idx="minor">
            <a:schemeClr val="tx1"/>
          </a:fontRef>
        </p:style>
      </p:cxnSp>
      <p:sp>
        <p:nvSpPr>
          <p:cNvPr id="4" name="Espace réservé du contenu 3"/>
          <p:cNvSpPr>
            <a:spLocks noGrp="1"/>
          </p:cNvSpPr>
          <p:nvPr>
            <p:ph sz="quarter" idx="10"/>
          </p:nvPr>
        </p:nvSpPr>
        <p:spPr>
          <a:xfrm>
            <a:off x="946150" y="2215685"/>
            <a:ext cx="7740650" cy="3270716"/>
          </a:xfrm>
          <a:prstGeom prst="rect">
            <a:avLst/>
          </a:prstGeom>
        </p:spPr>
        <p:txBody>
          <a:bodyPr/>
          <a:lstStyle>
            <a:lvl1pPr>
              <a:defRPr sz="2400"/>
            </a:lvl1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
        <p:nvSpPr>
          <p:cNvPr id="8" name="Espace réservé du numéro de diapositive 5"/>
          <p:cNvSpPr>
            <a:spLocks noGrp="1"/>
          </p:cNvSpPr>
          <p:nvPr>
            <p:ph type="sldNum" sz="quarter" idx="4"/>
          </p:nvPr>
        </p:nvSpPr>
        <p:spPr>
          <a:xfrm>
            <a:off x="190500" y="6356350"/>
            <a:ext cx="2133600" cy="365125"/>
          </a:xfrm>
          <a:prstGeom prst="rect">
            <a:avLst/>
          </a:prstGeom>
        </p:spPr>
        <p:txBody>
          <a:bodyPr/>
          <a:lstStyle>
            <a:lvl1pPr algn="l">
              <a:defRPr sz="1200"/>
            </a:lvl1pPr>
          </a:lstStyle>
          <a:p>
            <a:fld id="{6D3AD53C-73FF-054B-9E38-5EE5636A7E46}" type="slidenum">
              <a:rPr lang="fr-FR" smtClean="0"/>
              <a:pPr/>
              <a:t>‹N°›</a:t>
            </a:fld>
            <a:endParaRPr lang="fr-FR" dirty="0"/>
          </a:p>
        </p:txBody>
      </p:sp>
    </p:spTree>
    <p:extLst>
      <p:ext uri="{BB962C8B-B14F-4D97-AF65-F5344CB8AC3E}">
        <p14:creationId xmlns:p14="http://schemas.microsoft.com/office/powerpoint/2010/main" val="1814910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lonnes">
    <p:spTree>
      <p:nvGrpSpPr>
        <p:cNvPr id="1" name=""/>
        <p:cNvGrpSpPr/>
        <p:nvPr/>
      </p:nvGrpSpPr>
      <p:grpSpPr>
        <a:xfrm>
          <a:off x="0" y="0"/>
          <a:ext cx="0" cy="0"/>
          <a:chOff x="0" y="0"/>
          <a:chExt cx="0" cy="0"/>
        </a:xfrm>
      </p:grpSpPr>
      <p:pic>
        <p:nvPicPr>
          <p:cNvPr id="8" name="Picture 3"/>
          <p:cNvPicPr>
            <a:picLocks noChangeAspect="1"/>
          </p:cNvPicPr>
          <p:nvPr userDrawn="1"/>
        </p:nvPicPr>
        <p:blipFill>
          <a:blip r:embed="rId2"/>
          <a:stretch>
            <a:fillRect/>
          </a:stretch>
        </p:blipFill>
        <p:spPr>
          <a:xfrm>
            <a:off x="4337516" y="0"/>
            <a:ext cx="4806484" cy="723900"/>
          </a:xfrm>
          <a:prstGeom prst="rect">
            <a:avLst/>
          </a:prstGeom>
        </p:spPr>
      </p:pic>
      <p:pic>
        <p:nvPicPr>
          <p:cNvPr id="9" name="Picture 4"/>
          <p:cNvPicPr>
            <a:picLocks noChangeAspect="1"/>
          </p:cNvPicPr>
          <p:nvPr userDrawn="1"/>
        </p:nvPicPr>
        <p:blipFill>
          <a:blip r:embed="rId3"/>
          <a:stretch>
            <a:fillRect/>
          </a:stretch>
        </p:blipFill>
        <p:spPr>
          <a:xfrm>
            <a:off x="-37378" y="1518991"/>
            <a:ext cx="982857" cy="1296615"/>
          </a:xfrm>
          <a:prstGeom prst="rect">
            <a:avLst/>
          </a:prstGeom>
        </p:spPr>
      </p:pic>
      <p:sp>
        <p:nvSpPr>
          <p:cNvPr id="2" name="Titre 1"/>
          <p:cNvSpPr>
            <a:spLocks noGrp="1"/>
          </p:cNvSpPr>
          <p:nvPr>
            <p:ph type="title"/>
          </p:nvPr>
        </p:nvSpPr>
        <p:spPr>
          <a:xfrm>
            <a:off x="945478" y="1163660"/>
            <a:ext cx="7741321" cy="938806"/>
          </a:xfrm>
        </p:spPr>
        <p:txBody>
          <a:bodyPr>
            <a:normAutofit/>
          </a:bodyPr>
          <a:lstStyle>
            <a:lvl1pPr algn="l">
              <a:defRPr sz="2800" b="1">
                <a:solidFill>
                  <a:srgbClr val="0E4E7B"/>
                </a:solidFill>
                <a:latin typeface="Arial" panose="020B0604020202020204" pitchFamily="34" charset="0"/>
                <a:cs typeface="Arial" panose="020B0604020202020204" pitchFamily="34" charset="0"/>
              </a:defRPr>
            </a:lvl1pPr>
          </a:lstStyle>
          <a:p>
            <a:r>
              <a:rPr lang="fr-CA" dirty="0" smtClean="0"/>
              <a:t>Cliquez et modifiez le titre</a:t>
            </a:r>
            <a:endParaRPr lang="fr-FR" dirty="0"/>
          </a:p>
        </p:txBody>
      </p:sp>
      <p:sp>
        <p:nvSpPr>
          <p:cNvPr id="3" name="Espace réservé du contenu 2"/>
          <p:cNvSpPr>
            <a:spLocks noGrp="1"/>
          </p:cNvSpPr>
          <p:nvPr>
            <p:ph sz="half" idx="1" hasCustomPrompt="1"/>
          </p:nvPr>
        </p:nvSpPr>
        <p:spPr>
          <a:xfrm>
            <a:off x="945478" y="2170706"/>
            <a:ext cx="3550321" cy="3955457"/>
          </a:xfrm>
          <a:prstGeom prst="rect">
            <a:avLst/>
          </a:prstGeom>
        </p:spPr>
        <p:txBody>
          <a:bodyPr>
            <a:normAutofit/>
          </a:bodyPr>
          <a:lstStyle>
            <a:lvl1pPr marL="342900" indent="-342900">
              <a:buSzPct val="78000"/>
              <a:buFont typeface="Arial" panose="020B0604020202020204" pitchFamily="34" charset="0"/>
              <a:buChar char="•"/>
              <a:defRPr sz="2000" b="1" i="0" baseline="0">
                <a:solidFill>
                  <a:schemeClr val="tx1">
                    <a:lumMod val="75000"/>
                    <a:lumOff val="25000"/>
                  </a:schemeClr>
                </a:solidFill>
                <a:latin typeface="Arial" panose="020B0604020202020204" pitchFamily="34" charset="0"/>
                <a:cs typeface="Arial" panose="020B0604020202020204" pitchFamily="34" charset="0"/>
              </a:defRPr>
            </a:lvl1pPr>
            <a:lvl2pPr marL="628650" indent="-174625">
              <a:buSzPct val="50000"/>
              <a:buFont typeface="Arial" panose="020B0604020202020204" pitchFamily="34" charset="0"/>
              <a:buChar char="•"/>
              <a:defRPr sz="1600">
                <a:solidFill>
                  <a:schemeClr val="tx1">
                    <a:lumMod val="75000"/>
                    <a:lumOff val="25000"/>
                  </a:schemeClr>
                </a:solidFill>
                <a:latin typeface="Arial" panose="020B0604020202020204" pitchFamily="34" charset="0"/>
                <a:cs typeface="Arial" panose="020B0604020202020204"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dirty="0" smtClean="0"/>
              <a:t>Insérer un sous-titre</a:t>
            </a:r>
          </a:p>
          <a:p>
            <a:pPr lvl="1"/>
            <a:r>
              <a:rPr lang="fr-CA" dirty="0" smtClean="0"/>
              <a:t>Deuxième niveau</a:t>
            </a:r>
          </a:p>
          <a:p>
            <a:pPr lvl="1"/>
            <a:endParaRPr lang="fr-CA" dirty="0" smtClean="0"/>
          </a:p>
        </p:txBody>
      </p:sp>
      <p:sp>
        <p:nvSpPr>
          <p:cNvPr id="4" name="Espace réservé du contenu 3"/>
          <p:cNvSpPr>
            <a:spLocks noGrp="1"/>
          </p:cNvSpPr>
          <p:nvPr>
            <p:ph sz="half" idx="2" hasCustomPrompt="1"/>
          </p:nvPr>
        </p:nvSpPr>
        <p:spPr>
          <a:xfrm>
            <a:off x="4969507" y="2170706"/>
            <a:ext cx="3550321" cy="3955457"/>
          </a:xfrm>
          <a:prstGeom prst="rect">
            <a:avLst/>
          </a:prstGeom>
        </p:spPr>
        <p:txBody>
          <a:bodyPr>
            <a:normAutofit/>
          </a:bodyPr>
          <a:lstStyle>
            <a:lvl1pPr marL="355600" indent="-355600">
              <a:buSzPct val="80000"/>
              <a:buFont typeface="Arial" panose="020B0604020202020204" pitchFamily="34" charset="0"/>
              <a:buChar char="•"/>
              <a:defRPr lang="fr-CA" sz="2000" b="1" kern="1200" baseline="0" dirty="0" smtClean="0">
                <a:solidFill>
                  <a:schemeClr val="tx1">
                    <a:lumMod val="75000"/>
                    <a:lumOff val="25000"/>
                  </a:schemeClr>
                </a:solidFill>
                <a:latin typeface="Arial" panose="020B0604020202020204" pitchFamily="34" charset="0"/>
                <a:ea typeface="+mn-ea"/>
                <a:cs typeface="Arial" panose="020B0604020202020204" pitchFamily="34" charset="0"/>
              </a:defRPr>
            </a:lvl1pPr>
            <a:lvl2pPr marL="800100" indent="-171450">
              <a:buSzPct val="50000"/>
              <a:buFont typeface="Arial" panose="020B0604020202020204" pitchFamily="34" charset="0"/>
              <a:buChar char="•"/>
              <a:defRPr lang="fr-CA" sz="1600" b="0" kern="1200" dirty="0" smtClean="0">
                <a:solidFill>
                  <a:schemeClr val="tx1">
                    <a:lumMod val="75000"/>
                    <a:lumOff val="25000"/>
                  </a:schemeClr>
                </a:solidFill>
                <a:latin typeface="Arial" panose="020B0604020202020204" pitchFamily="34" charset="0"/>
                <a:ea typeface="+mn-ea"/>
                <a:cs typeface="Arial" panose="020B0604020202020204"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dirty="0" smtClean="0"/>
              <a:t>Insérer un sous-titre</a:t>
            </a:r>
          </a:p>
          <a:p>
            <a:pPr lvl="1"/>
            <a:r>
              <a:rPr lang="fr-CA" dirty="0" smtClean="0"/>
              <a:t>Deuxième niveau</a:t>
            </a:r>
          </a:p>
        </p:txBody>
      </p:sp>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02549" y="5911702"/>
            <a:ext cx="1932910" cy="886747"/>
          </a:xfrm>
          <a:prstGeom prst="rect">
            <a:avLst/>
          </a:prstGeom>
        </p:spPr>
      </p:pic>
      <p:cxnSp>
        <p:nvCxnSpPr>
          <p:cNvPr id="12" name="Connecteur droit 11"/>
          <p:cNvCxnSpPr/>
          <p:nvPr userDrawn="1"/>
        </p:nvCxnSpPr>
        <p:spPr>
          <a:xfrm flipH="1">
            <a:off x="6317882" y="6078038"/>
            <a:ext cx="776744" cy="983603"/>
          </a:xfrm>
          <a:prstGeom prst="line">
            <a:avLst/>
          </a:prstGeom>
          <a:ln w="9525">
            <a:solidFill>
              <a:srgbClr val="63BD59"/>
            </a:solidFill>
          </a:ln>
          <a:effectLst/>
        </p:spPr>
        <p:style>
          <a:lnRef idx="2">
            <a:schemeClr val="accent1"/>
          </a:lnRef>
          <a:fillRef idx="0">
            <a:schemeClr val="accent1"/>
          </a:fillRef>
          <a:effectRef idx="1">
            <a:schemeClr val="accent1"/>
          </a:effectRef>
          <a:fontRef idx="minor">
            <a:schemeClr val="tx1"/>
          </a:fontRef>
        </p:style>
      </p:cxnSp>
      <p:sp>
        <p:nvSpPr>
          <p:cNvPr id="11" name="Espace réservé du numéro de diapositive 5"/>
          <p:cNvSpPr>
            <a:spLocks noGrp="1"/>
          </p:cNvSpPr>
          <p:nvPr>
            <p:ph type="sldNum" sz="quarter" idx="4"/>
          </p:nvPr>
        </p:nvSpPr>
        <p:spPr>
          <a:xfrm>
            <a:off x="190500" y="6356350"/>
            <a:ext cx="2133600" cy="365125"/>
          </a:xfrm>
          <a:prstGeom prst="rect">
            <a:avLst/>
          </a:prstGeom>
        </p:spPr>
        <p:txBody>
          <a:bodyPr/>
          <a:lstStyle>
            <a:lvl1pPr algn="l">
              <a:defRPr sz="1200"/>
            </a:lvl1pPr>
          </a:lstStyle>
          <a:p>
            <a:fld id="{6D3AD53C-73FF-054B-9E38-5EE5636A7E46}" type="slidenum">
              <a:rPr lang="fr-FR" smtClean="0"/>
              <a:pPr/>
              <a:t>‹N°›</a:t>
            </a:fld>
            <a:endParaRPr lang="fr-FR" dirty="0"/>
          </a:p>
        </p:txBody>
      </p:sp>
    </p:spTree>
    <p:extLst>
      <p:ext uri="{BB962C8B-B14F-4D97-AF65-F5344CB8AC3E}">
        <p14:creationId xmlns:p14="http://schemas.microsoft.com/office/powerpoint/2010/main" val="20594761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19116" y="1009934"/>
            <a:ext cx="7567684" cy="1023582"/>
          </a:xfrm>
          <a:prstGeom prst="rect">
            <a:avLst/>
          </a:prstGeom>
        </p:spPr>
        <p:txBody>
          <a:bodyPr vert="horz" lIns="91440" tIns="45720" rIns="91440" bIns="45720" rtlCol="0" anchor="ctr">
            <a:normAutofit/>
          </a:bodyPr>
          <a:lstStyle/>
          <a:p>
            <a:r>
              <a:rPr lang="fr-CA" dirty="0" smtClean="0"/>
              <a:t>Cliquez et modifiez le titre</a:t>
            </a:r>
            <a:endParaRPr lang="fr-FR" dirty="0"/>
          </a:p>
        </p:txBody>
      </p:sp>
      <p:sp>
        <p:nvSpPr>
          <p:cNvPr id="8" name="Espace réservé du numéro de diapositive 5"/>
          <p:cNvSpPr>
            <a:spLocks noGrp="1"/>
          </p:cNvSpPr>
          <p:nvPr>
            <p:ph type="sldNum" sz="quarter" idx="4"/>
          </p:nvPr>
        </p:nvSpPr>
        <p:spPr>
          <a:xfrm>
            <a:off x="190500" y="6356350"/>
            <a:ext cx="2133600" cy="365125"/>
          </a:xfrm>
          <a:prstGeom prst="rect">
            <a:avLst/>
          </a:prstGeom>
        </p:spPr>
        <p:txBody>
          <a:bodyPr/>
          <a:lstStyle>
            <a:lvl1pPr algn="l">
              <a:defRPr/>
            </a:lvl1pPr>
          </a:lstStyle>
          <a:p>
            <a:fld id="{6D3AD53C-73FF-054B-9E38-5EE5636A7E46}" type="slidenum">
              <a:rPr lang="fr-FR" smtClean="0"/>
              <a:pPr/>
              <a:t>‹N°›</a:t>
            </a:fld>
            <a:endParaRPr lang="fr-FR" dirty="0"/>
          </a:p>
        </p:txBody>
      </p:sp>
      <p:sp>
        <p:nvSpPr>
          <p:cNvPr id="3" name="Espace réservé du texte 2"/>
          <p:cNvSpPr>
            <a:spLocks noGrp="1"/>
          </p:cNvSpPr>
          <p:nvPr>
            <p:ph type="body" idx="1"/>
          </p:nvPr>
        </p:nvSpPr>
        <p:spPr>
          <a:xfrm>
            <a:off x="1119116" y="2033516"/>
            <a:ext cx="7567684" cy="4092647"/>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Tree>
    <p:extLst>
      <p:ext uri="{BB962C8B-B14F-4D97-AF65-F5344CB8AC3E}">
        <p14:creationId xmlns:p14="http://schemas.microsoft.com/office/powerpoint/2010/main" val="341629047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7" r:id="rId3"/>
    <p:sldLayoutId id="2147483651" r:id="rId4"/>
    <p:sldLayoutId id="2147483650" r:id="rId5"/>
    <p:sldLayoutId id="2147483655" r:id="rId6"/>
    <p:sldLayoutId id="2147483666" r:id="rId7"/>
    <p:sldLayoutId id="2147483652" r:id="rId8"/>
  </p:sldLayoutIdLst>
  <p:timing>
    <p:tnLst>
      <p:par>
        <p:cTn id="1" dur="indefinite" restart="never" nodeType="tmRoot"/>
      </p:par>
    </p:tnLst>
  </p:timing>
  <p:hf hdr="0" ftr="0" dt="0"/>
  <p:txStyles>
    <p:titleStyle>
      <a:lvl1pPr algn="l" defTabSz="457200" rtl="0" eaLnBrk="1" latinLnBrk="0" hangingPunct="1">
        <a:spcBef>
          <a:spcPct val="0"/>
        </a:spcBef>
        <a:buNone/>
        <a:defRPr sz="2800" b="1"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 typeface="Arial"/>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SzPct val="80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SzPct val="80000"/>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hyperlink" Target="https://www.santelaurentides.gouv.qc.ca/espace-employes-et-partenaires/espace-employes/tout-sur-branches-sante/" TargetMode="External"/><Relationship Id="rId3" Type="http://schemas.openxmlformats.org/officeDocument/2006/relationships/hyperlink" Target="https://www.santelaurentides.gouv.qc.ca/espace-employes-et-partenaires/espace-employes/tout-sur-branches-sante/demarche-et-engagements/" TargetMode="External"/><Relationship Id="rId7" Type="http://schemas.openxmlformats.org/officeDocument/2006/relationships/hyperlink" Target="https://www.santelaurentides.gouv.qc.ca/fileadmin/internet/cisss_laurentides/Espace_employe/Branches_Sante/2023/Affiche_vfinale.pdf"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santelaurentides.gouv.qc.ca/fileadmin/internet/cisss_laurentides/Espace_employe/Branches_Sante/2023/PUB_2023-10-27_Aide-memoire_audit_vT01.pdf" TargetMode="External"/><Relationship Id="rId5" Type="http://schemas.openxmlformats.org/officeDocument/2006/relationships/hyperlink" Target="https://www.santelaurentides.gouv.qc.ca/fileadmin/internet/cisss_laurentides/Espace_employe/Branches_Sante/2023/NO_2023-10-27_Informations_cles_audit_vf.pdf" TargetMode="External"/><Relationship Id="rId10" Type="http://schemas.openxmlformats.org/officeDocument/2006/relationships/image" Target="../media/image15.png"/><Relationship Id="rId4" Type="http://schemas.openxmlformats.org/officeDocument/2006/relationships/hyperlink" Target="https://www.santelaurentides.gouv.qc.ca/fileadmin/internet/cisss_laurentides/Espace_employe/Branches_Sante/2023/PL_2023-10-20_Plan_d_action_2022-2024_vF.pdf" TargetMode="External"/><Relationship Id="rId9" Type="http://schemas.openxmlformats.org/officeDocument/2006/relationships/hyperlink" Target="chrome-extension://efaidnbmnnnibpcajpcglclefindmkaj/https:/www.santelaurentides.gouv.qc.ca/fileadmin/internet/cisss_laurentides/Espace_employe/Branches_Sante/2023/DOC_2023-11-15_Mot_croise_interactif_Branches_sante_VF_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6544" t="9987" r="6417" b="20497"/>
          <a:stretch/>
        </p:blipFill>
        <p:spPr>
          <a:xfrm>
            <a:off x="12352" y="1110538"/>
            <a:ext cx="9131643" cy="5759820"/>
          </a:xfrm>
          <a:prstGeom prst="rect">
            <a:avLst/>
          </a:prstGeom>
        </p:spPr>
      </p:pic>
      <p:sp>
        <p:nvSpPr>
          <p:cNvPr id="2" name="Espace réservé du numéro de diapositive 1"/>
          <p:cNvSpPr>
            <a:spLocks noGrp="1"/>
          </p:cNvSpPr>
          <p:nvPr>
            <p:ph type="sldNum" sz="quarter" idx="4"/>
          </p:nvPr>
        </p:nvSpPr>
        <p:spPr/>
        <p:txBody>
          <a:bodyPr/>
          <a:lstStyle/>
          <a:p>
            <a:fld id="{6D3AD53C-73FF-054B-9E38-5EE5636A7E46}" type="slidenum">
              <a:rPr lang="fr-FR" smtClean="0"/>
              <a:pPr/>
              <a:t>1</a:t>
            </a:fld>
            <a:endParaRPr lang="fr-FR" dirty="0"/>
          </a:p>
        </p:txBody>
      </p:sp>
      <p:sp>
        <p:nvSpPr>
          <p:cNvPr id="4" name="Parallélogramme 3"/>
          <p:cNvSpPr/>
          <p:nvPr/>
        </p:nvSpPr>
        <p:spPr>
          <a:xfrm>
            <a:off x="-1491142" y="5406186"/>
            <a:ext cx="9493880" cy="2736013"/>
          </a:xfrm>
          <a:prstGeom prst="parallelogram">
            <a:avLst>
              <a:gd name="adj" fmla="val 78539"/>
            </a:avLst>
          </a:prstGeom>
          <a:solidFill>
            <a:srgbClr val="0787A1">
              <a:alpha val="8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cxnSp>
        <p:nvCxnSpPr>
          <p:cNvPr id="5" name="Connecteur droit 4"/>
          <p:cNvCxnSpPr/>
          <p:nvPr/>
        </p:nvCxnSpPr>
        <p:spPr>
          <a:xfrm flipV="1">
            <a:off x="-632613" y="3887096"/>
            <a:ext cx="2340864" cy="2961842"/>
          </a:xfrm>
          <a:prstGeom prst="line">
            <a:avLst/>
          </a:prstGeom>
          <a:ln w="25400">
            <a:solidFill>
              <a:srgbClr val="63BD59"/>
            </a:solidFill>
          </a:ln>
          <a:effectLst/>
        </p:spPr>
        <p:style>
          <a:lnRef idx="2">
            <a:schemeClr val="accent1"/>
          </a:lnRef>
          <a:fillRef idx="0">
            <a:schemeClr val="accent1"/>
          </a:fillRef>
          <a:effectRef idx="1">
            <a:schemeClr val="accent1"/>
          </a:effectRef>
          <a:fontRef idx="minor">
            <a:schemeClr val="tx1"/>
          </a:fontRef>
        </p:style>
      </p:cxnSp>
      <p:cxnSp>
        <p:nvCxnSpPr>
          <p:cNvPr id="6" name="Connecteur droit 5"/>
          <p:cNvCxnSpPr/>
          <p:nvPr/>
        </p:nvCxnSpPr>
        <p:spPr>
          <a:xfrm flipV="1">
            <a:off x="-563186" y="4187370"/>
            <a:ext cx="2172883" cy="2743456"/>
          </a:xfrm>
          <a:prstGeom prst="line">
            <a:avLst/>
          </a:prstGeom>
          <a:ln w="25400">
            <a:solidFill>
              <a:srgbClr val="63BD59"/>
            </a:solidFill>
          </a:ln>
          <a:effectLst/>
        </p:spPr>
        <p:style>
          <a:lnRef idx="2">
            <a:schemeClr val="accent1"/>
          </a:lnRef>
          <a:fillRef idx="0">
            <a:schemeClr val="accent1"/>
          </a:fillRef>
          <a:effectRef idx="1">
            <a:schemeClr val="accent1"/>
          </a:effectRef>
          <a:fontRef idx="minor">
            <a:schemeClr val="tx1"/>
          </a:fontRef>
        </p:style>
      </p:cxnSp>
      <p:sp>
        <p:nvSpPr>
          <p:cNvPr id="7" name="Titre 1"/>
          <p:cNvSpPr txBox="1">
            <a:spLocks/>
          </p:cNvSpPr>
          <p:nvPr/>
        </p:nvSpPr>
        <p:spPr>
          <a:xfrm>
            <a:off x="796017" y="5803769"/>
            <a:ext cx="6619099" cy="96811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cap="all" baseline="0">
                <a:solidFill>
                  <a:schemeClr val="bg1">
                    <a:lumMod val="85000"/>
                  </a:schemeClr>
                </a:solidFill>
                <a:latin typeface="Arial" panose="020B0604020202020204" pitchFamily="34" charset="0"/>
                <a:ea typeface="+mj-ea"/>
                <a:cs typeface="Arial" panose="020B0604020202020204" pitchFamily="34" charset="0"/>
              </a:defRPr>
            </a:lvl1pPr>
          </a:lstStyle>
          <a:p>
            <a:r>
              <a:rPr lang="fr-CA" sz="2600" dirty="0" smtClean="0">
                <a:solidFill>
                  <a:schemeClr val="bg1"/>
                </a:solidFill>
              </a:rPr>
              <a:t>Audit de RECERTIFICATION 2024</a:t>
            </a:r>
            <a:br>
              <a:rPr lang="fr-CA" sz="2600" dirty="0" smtClean="0">
                <a:solidFill>
                  <a:schemeClr val="bg1"/>
                </a:solidFill>
              </a:rPr>
            </a:br>
            <a:r>
              <a:rPr lang="fr-CA" sz="2600" dirty="0" smtClean="0">
                <a:solidFill>
                  <a:schemeClr val="bg1"/>
                </a:solidFill>
              </a:rPr>
              <a:t>DÉMARCHE BRANCHÉS SANTÉ</a:t>
            </a:r>
            <a:endParaRPr lang="fr-FR" sz="2600" dirty="0">
              <a:solidFill>
                <a:schemeClr val="bg1"/>
              </a:solidFill>
            </a:endParaRPr>
          </a:p>
        </p:txBody>
      </p:sp>
      <p:sp>
        <p:nvSpPr>
          <p:cNvPr id="8" name="Espace réservé du texte 10"/>
          <p:cNvSpPr txBox="1">
            <a:spLocks/>
          </p:cNvSpPr>
          <p:nvPr/>
        </p:nvSpPr>
        <p:spPr>
          <a:xfrm>
            <a:off x="845445" y="5529757"/>
            <a:ext cx="5238750" cy="6223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sz="1800" dirty="0" smtClean="0"/>
              <a:t>Janvier 2024</a:t>
            </a:r>
            <a:br>
              <a:rPr lang="fr-FR" sz="1800" dirty="0" smtClean="0"/>
            </a:br>
            <a:endParaRPr lang="fr-FR" sz="1800" dirty="0" smtClean="0"/>
          </a:p>
          <a:p>
            <a:endParaRPr lang="fr-CA" sz="4000" dirty="0"/>
          </a:p>
        </p:txBody>
      </p:sp>
      <p:sp>
        <p:nvSpPr>
          <p:cNvPr id="16" name="ZoneTexte 15"/>
          <p:cNvSpPr txBox="1"/>
          <p:nvPr/>
        </p:nvSpPr>
        <p:spPr>
          <a:xfrm>
            <a:off x="2866768" y="2963766"/>
            <a:ext cx="3150973" cy="923330"/>
          </a:xfrm>
          <a:prstGeom prst="rect">
            <a:avLst/>
          </a:prstGeom>
          <a:noFill/>
        </p:spPr>
        <p:txBody>
          <a:bodyPr wrap="square" rtlCol="0">
            <a:spAutoFit/>
          </a:bodyPr>
          <a:lstStyle/>
          <a:p>
            <a:pPr algn="ctr"/>
            <a:r>
              <a:rPr lang="fr-CA" dirty="0" smtClean="0">
                <a:latin typeface="Bahnschrift Light SemiCondensed" panose="020B0502040204020203" pitchFamily="34" charset="0"/>
              </a:rPr>
              <a:t>PRENDRE SOIN DE SOI</a:t>
            </a:r>
            <a:br>
              <a:rPr lang="fr-CA" dirty="0" smtClean="0">
                <a:latin typeface="Bahnschrift Light SemiCondensed" panose="020B0502040204020203" pitchFamily="34" charset="0"/>
              </a:rPr>
            </a:br>
            <a:r>
              <a:rPr lang="fr-CA" dirty="0" smtClean="0">
                <a:latin typeface="Bahnschrift Light SemiCondensed" panose="020B0502040204020203" pitchFamily="34" charset="0"/>
              </a:rPr>
              <a:t>PRENDRE SOIN DES AUTRES</a:t>
            </a:r>
            <a:br>
              <a:rPr lang="fr-CA" dirty="0" smtClean="0">
                <a:latin typeface="Bahnschrift Light SemiCondensed" panose="020B0502040204020203" pitchFamily="34" charset="0"/>
              </a:rPr>
            </a:br>
            <a:r>
              <a:rPr lang="fr-CA" dirty="0" smtClean="0">
                <a:latin typeface="Bahnschrift Light SemiCondensed" panose="020B0502040204020203" pitchFamily="34" charset="0"/>
              </a:rPr>
              <a:t>PRENDRE SOIN DU TRAVAIL</a:t>
            </a:r>
            <a:endParaRPr lang="fr-CA" dirty="0">
              <a:latin typeface="Bahnschrift Light SemiCondensed" panose="020B0502040204020203" pitchFamily="34" charset="0"/>
            </a:endParaRPr>
          </a:p>
        </p:txBody>
      </p:sp>
    </p:spTree>
    <p:extLst>
      <p:ext uri="{BB962C8B-B14F-4D97-AF65-F5344CB8AC3E}">
        <p14:creationId xmlns:p14="http://schemas.microsoft.com/office/powerpoint/2010/main" val="2189693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93890" y="0"/>
            <a:ext cx="545011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 name="Espace réservé du numéro de diapositive 1"/>
          <p:cNvSpPr>
            <a:spLocks noGrp="1"/>
          </p:cNvSpPr>
          <p:nvPr>
            <p:ph type="sldNum" sz="quarter" idx="4"/>
          </p:nvPr>
        </p:nvSpPr>
        <p:spPr/>
        <p:txBody>
          <a:bodyPr/>
          <a:lstStyle/>
          <a:p>
            <a:fld id="{6D3AD53C-73FF-054B-9E38-5EE5636A7E46}" type="slidenum">
              <a:rPr lang="fr-FR" smtClean="0"/>
              <a:pPr/>
              <a:t>2</a:t>
            </a:fld>
            <a:endParaRPr lang="fr-FR" dirty="0"/>
          </a:p>
        </p:txBody>
      </p:sp>
      <p:sp>
        <p:nvSpPr>
          <p:cNvPr id="4" name="Espace réservé du texte 2"/>
          <p:cNvSpPr txBox="1">
            <a:spLocks/>
          </p:cNvSpPr>
          <p:nvPr/>
        </p:nvSpPr>
        <p:spPr>
          <a:xfrm>
            <a:off x="4446669" y="2519635"/>
            <a:ext cx="4459764" cy="3525879"/>
          </a:xfrm>
          <a:prstGeom prst="rect">
            <a:avLst/>
          </a:prstGeom>
        </p:spPr>
        <p:txBody>
          <a:bodyPr>
            <a:normAutofit/>
          </a:bodyPr>
          <a:lstStyle>
            <a:lvl1pPr marL="0" indent="0" algn="l" defTabSz="457200" rtl="0" eaLnBrk="1" latinLnBrk="0" hangingPunct="1">
              <a:spcBef>
                <a:spcPct val="20000"/>
              </a:spcBef>
              <a:buFont typeface="Arial"/>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SzPct val="80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SzPct val="80000"/>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Clr>
                <a:srgbClr val="17A8A5"/>
              </a:buClr>
              <a:buFont typeface="Wingdings" panose="05000000000000000000" pitchFamily="2" charset="2"/>
              <a:buChar char="§"/>
            </a:pPr>
            <a:r>
              <a:rPr lang="fr-CA" sz="2200" dirty="0" smtClean="0"/>
              <a:t>La certification </a:t>
            </a:r>
            <a:br>
              <a:rPr lang="fr-CA" sz="2200" dirty="0" smtClean="0"/>
            </a:br>
            <a:r>
              <a:rPr lang="fr-CA" sz="2200" dirty="0" smtClean="0"/>
              <a:t>Entreprise en santé et la démarche Branchés santé</a:t>
            </a:r>
          </a:p>
          <a:p>
            <a:pPr marL="342900" indent="-342900">
              <a:buClr>
                <a:srgbClr val="17A8A5"/>
              </a:buClr>
              <a:buFont typeface="Wingdings" panose="05000000000000000000" pitchFamily="2" charset="2"/>
              <a:buChar char="§"/>
            </a:pPr>
            <a:r>
              <a:rPr lang="fr-CA" sz="2200" dirty="0" smtClean="0"/>
              <a:t>Se préparer à l’audit </a:t>
            </a:r>
          </a:p>
          <a:p>
            <a:pPr>
              <a:buClr>
                <a:srgbClr val="17A8A5"/>
              </a:buClr>
            </a:pPr>
            <a:endParaRPr lang="fr-CA" sz="2200" dirty="0" smtClean="0"/>
          </a:p>
        </p:txBody>
      </p:sp>
      <p:sp>
        <p:nvSpPr>
          <p:cNvPr id="5" name="Titre 3"/>
          <p:cNvSpPr txBox="1">
            <a:spLocks/>
          </p:cNvSpPr>
          <p:nvPr/>
        </p:nvSpPr>
        <p:spPr>
          <a:xfrm>
            <a:off x="4446669" y="1376635"/>
            <a:ext cx="4923865" cy="1143000"/>
          </a:xfrm>
          <a:prstGeom prst="rect">
            <a:avLst/>
          </a:prstGeom>
        </p:spPr>
        <p:txBody>
          <a:bodyPr/>
          <a:lstStyle>
            <a:lvl1pPr algn="l" defTabSz="457200" rtl="0" eaLnBrk="1" latinLnBrk="0" hangingPunct="1">
              <a:spcBef>
                <a:spcPct val="0"/>
              </a:spcBef>
              <a:buNone/>
              <a:defRPr sz="2800" b="1" kern="1200">
                <a:solidFill>
                  <a:schemeClr val="accent1"/>
                </a:solidFill>
                <a:latin typeface="Arial" panose="020B0604020202020204" pitchFamily="34" charset="0"/>
                <a:ea typeface="+mj-ea"/>
                <a:cs typeface="Arial" panose="020B0604020202020204" pitchFamily="34" charset="0"/>
              </a:defRPr>
            </a:lvl1pPr>
          </a:lstStyle>
          <a:p>
            <a:r>
              <a:rPr lang="fr-CA" dirty="0" smtClean="0">
                <a:solidFill>
                  <a:srgbClr val="0E4E7B"/>
                </a:solidFill>
              </a:rPr>
              <a:t>Préparation à </a:t>
            </a:r>
            <a:br>
              <a:rPr lang="fr-CA" dirty="0" smtClean="0">
                <a:solidFill>
                  <a:srgbClr val="0E4E7B"/>
                </a:solidFill>
              </a:rPr>
            </a:br>
            <a:r>
              <a:rPr lang="fr-CA" dirty="0" smtClean="0">
                <a:solidFill>
                  <a:srgbClr val="0E4E7B"/>
                </a:solidFill>
              </a:rPr>
              <a:t>l’audit 2024</a:t>
            </a:r>
            <a:r>
              <a:rPr lang="fr-CA" dirty="0" smtClean="0">
                <a:solidFill>
                  <a:schemeClr val="bg1"/>
                </a:solidFill>
              </a:rPr>
              <a:t>Sur </a:t>
            </a:r>
            <a:r>
              <a:rPr lang="fr-CA" dirty="0">
                <a:solidFill>
                  <a:schemeClr val="bg1"/>
                </a:solidFill>
              </a:rPr>
              <a:t>le </a:t>
            </a:r>
            <a:r>
              <a:rPr lang="fr-CA" dirty="0" smtClean="0">
                <a:solidFill>
                  <a:schemeClr val="bg1"/>
                </a:solidFill>
              </a:rPr>
              <a:t>vif</a:t>
            </a:r>
            <a:endParaRPr lang="fr-CA" dirty="0"/>
          </a:p>
        </p:txBody>
      </p:sp>
      <p:sp>
        <p:nvSpPr>
          <p:cNvPr id="6" name="Rectangle 5"/>
          <p:cNvSpPr/>
          <p:nvPr/>
        </p:nvSpPr>
        <p:spPr>
          <a:xfrm>
            <a:off x="-1" y="-3233"/>
            <a:ext cx="3693891" cy="477370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ZoneTexte 6"/>
          <p:cNvSpPr txBox="1"/>
          <p:nvPr/>
        </p:nvSpPr>
        <p:spPr>
          <a:xfrm>
            <a:off x="190500" y="795168"/>
            <a:ext cx="3508391" cy="1938992"/>
          </a:xfrm>
          <a:prstGeom prst="rect">
            <a:avLst/>
          </a:prstGeom>
          <a:noFill/>
        </p:spPr>
        <p:txBody>
          <a:bodyPr wrap="square" rtlCol="0">
            <a:spAutoFit/>
          </a:bodyPr>
          <a:lstStyle/>
          <a:p>
            <a:r>
              <a:rPr lang="fr-CA" sz="2400" b="1" dirty="0" smtClean="0">
                <a:solidFill>
                  <a:schemeClr val="bg1"/>
                </a:solidFill>
              </a:rPr>
              <a:t/>
            </a:r>
            <a:br>
              <a:rPr lang="fr-CA" sz="2400" b="1" dirty="0" smtClean="0">
                <a:solidFill>
                  <a:schemeClr val="bg1"/>
                </a:solidFill>
              </a:rPr>
            </a:br>
            <a:r>
              <a:rPr lang="fr-CA" sz="3200" b="1" dirty="0" smtClean="0">
                <a:solidFill>
                  <a:schemeClr val="bg1"/>
                </a:solidFill>
              </a:rPr>
              <a:t>Audit de certification</a:t>
            </a:r>
            <a:br>
              <a:rPr lang="fr-CA" sz="3200" b="1" dirty="0" smtClean="0">
                <a:solidFill>
                  <a:schemeClr val="bg1"/>
                </a:solidFill>
              </a:rPr>
            </a:br>
            <a:r>
              <a:rPr lang="fr-CA" sz="3200" b="1" dirty="0" smtClean="0">
                <a:solidFill>
                  <a:schemeClr val="bg1"/>
                </a:solidFill>
              </a:rPr>
              <a:t>Entreprise en sant</a:t>
            </a:r>
            <a:r>
              <a:rPr lang="fr-CA" sz="3200" b="1" dirty="0">
                <a:solidFill>
                  <a:schemeClr val="bg1"/>
                </a:solidFill>
              </a:rPr>
              <a:t>é</a:t>
            </a:r>
          </a:p>
        </p:txBody>
      </p:sp>
      <p:cxnSp>
        <p:nvCxnSpPr>
          <p:cNvPr id="8" name="Connecteur droit 7"/>
          <p:cNvCxnSpPr/>
          <p:nvPr/>
        </p:nvCxnSpPr>
        <p:spPr>
          <a:xfrm>
            <a:off x="726967" y="2901734"/>
            <a:ext cx="2138083"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6544" t="9987" r="6417" b="20497"/>
          <a:stretch/>
        </p:blipFill>
        <p:spPr>
          <a:xfrm>
            <a:off x="-1" y="4555958"/>
            <a:ext cx="3698893" cy="2333091"/>
          </a:xfrm>
          <a:prstGeom prst="rect">
            <a:avLst/>
          </a:prstGeom>
        </p:spPr>
      </p:pic>
      <p:sp>
        <p:nvSpPr>
          <p:cNvPr id="11" name="ZoneTexte 10"/>
          <p:cNvSpPr txBox="1"/>
          <p:nvPr/>
        </p:nvSpPr>
        <p:spPr>
          <a:xfrm>
            <a:off x="726967" y="3186842"/>
            <a:ext cx="1879775" cy="1015663"/>
          </a:xfrm>
          <a:prstGeom prst="rect">
            <a:avLst/>
          </a:prstGeom>
          <a:noFill/>
        </p:spPr>
        <p:txBody>
          <a:bodyPr wrap="square" rtlCol="0">
            <a:spAutoFit/>
          </a:bodyPr>
          <a:lstStyle/>
          <a:p>
            <a:r>
              <a:rPr lang="fr-CA" sz="6000" b="1" dirty="0" smtClean="0">
                <a:solidFill>
                  <a:schemeClr val="bg1"/>
                </a:solidFill>
                <a:latin typeface="Bahnschrift SemiCondensed" panose="020B0502040204020203" pitchFamily="34" charset="0"/>
                <a:cs typeface="Arial" panose="020B0604020202020204" pitchFamily="34" charset="0"/>
              </a:rPr>
              <a:t>30-31 </a:t>
            </a:r>
            <a:r>
              <a:rPr lang="fr-CA" dirty="0" smtClean="0"/>
              <a:t> </a:t>
            </a:r>
            <a:endParaRPr lang="fr-CA" dirty="0"/>
          </a:p>
        </p:txBody>
      </p:sp>
      <p:sp>
        <p:nvSpPr>
          <p:cNvPr id="12" name="ZoneTexte 11"/>
          <p:cNvSpPr txBox="1"/>
          <p:nvPr/>
        </p:nvSpPr>
        <p:spPr>
          <a:xfrm rot="5400000" flipV="1">
            <a:off x="2254659" y="3414227"/>
            <a:ext cx="911238" cy="461665"/>
          </a:xfrm>
          <a:prstGeom prst="rect">
            <a:avLst/>
          </a:prstGeom>
          <a:noFill/>
        </p:spPr>
        <p:txBody>
          <a:bodyPr wrap="square" rtlCol="0">
            <a:spAutoFit/>
          </a:bodyPr>
          <a:lstStyle/>
          <a:p>
            <a:r>
              <a:rPr lang="fr-CA" sz="2400" b="1" dirty="0" smtClean="0">
                <a:solidFill>
                  <a:schemeClr val="bg1"/>
                </a:solidFill>
                <a:latin typeface="Arial" panose="020B0604020202020204" pitchFamily="34" charset="0"/>
                <a:cs typeface="Arial" panose="020B0604020202020204" pitchFamily="34" charset="0"/>
              </a:rPr>
              <a:t>JAN</a:t>
            </a:r>
            <a:endParaRPr lang="fr-CA" dirty="0"/>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282" y="5045897"/>
            <a:ext cx="1661620" cy="1661620"/>
          </a:xfrm>
          <a:prstGeom prst="rect">
            <a:avLst/>
          </a:prstGeom>
        </p:spPr>
      </p:pic>
    </p:spTree>
    <p:extLst>
      <p:ext uri="{BB962C8B-B14F-4D97-AF65-F5344CB8AC3E}">
        <p14:creationId xmlns:p14="http://schemas.microsoft.com/office/powerpoint/2010/main" val="2692243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52211" y="961621"/>
            <a:ext cx="4034588" cy="938806"/>
          </a:xfrm>
        </p:spPr>
        <p:txBody>
          <a:bodyPr/>
          <a:lstStyle/>
          <a:p>
            <a:pPr algn="ctr"/>
            <a:r>
              <a:rPr lang="fr-CA" dirty="0" smtClean="0"/>
              <a:t>Fièrement certifiée</a:t>
            </a:r>
            <a:endParaRPr lang="fr-CA" dirty="0"/>
          </a:p>
        </p:txBody>
      </p:sp>
      <p:sp>
        <p:nvSpPr>
          <p:cNvPr id="5" name="Espace réservé du numéro de diapositive 4"/>
          <p:cNvSpPr>
            <a:spLocks noGrp="1"/>
          </p:cNvSpPr>
          <p:nvPr>
            <p:ph type="sldNum" sz="quarter" idx="4"/>
          </p:nvPr>
        </p:nvSpPr>
        <p:spPr/>
        <p:txBody>
          <a:bodyPr/>
          <a:lstStyle/>
          <a:p>
            <a:fld id="{6D3AD53C-73FF-054B-9E38-5EE5636A7E46}" type="slidenum">
              <a:rPr lang="fr-FR" smtClean="0"/>
              <a:pPr/>
              <a:t>3</a:t>
            </a:fld>
            <a:endParaRPr lang="fr-FR" dirty="0"/>
          </a:p>
        </p:txBody>
      </p:sp>
      <p:sp>
        <p:nvSpPr>
          <p:cNvPr id="8" name="Rectangle 7"/>
          <p:cNvSpPr/>
          <p:nvPr/>
        </p:nvSpPr>
        <p:spPr>
          <a:xfrm>
            <a:off x="0" y="0"/>
            <a:ext cx="4251158" cy="6858000"/>
          </a:xfrm>
          <a:prstGeom prst="rect">
            <a:avLst/>
          </a:prstGeom>
          <a:solidFill>
            <a:srgbClr val="0E4E7B"/>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ZoneTexte 6"/>
          <p:cNvSpPr txBox="1"/>
          <p:nvPr/>
        </p:nvSpPr>
        <p:spPr>
          <a:xfrm>
            <a:off x="0" y="961621"/>
            <a:ext cx="3948362" cy="6186309"/>
          </a:xfrm>
          <a:prstGeom prst="rect">
            <a:avLst/>
          </a:prstGeom>
          <a:noFill/>
        </p:spPr>
        <p:txBody>
          <a:bodyPr wrap="square" rtlCol="0">
            <a:spAutoFit/>
          </a:bodyPr>
          <a:lstStyle/>
          <a:p>
            <a:pPr marL="285750" indent="-285750" algn="just">
              <a:buFont typeface="Arial" panose="020B0604020202020204" pitchFamily="34" charset="0"/>
              <a:buChar char="•"/>
            </a:pPr>
            <a:r>
              <a:rPr lang="fr-CA" dirty="0" smtClean="0">
                <a:solidFill>
                  <a:schemeClr val="bg1"/>
                </a:solidFill>
              </a:rPr>
              <a:t>La reconnaissance des efforts du CISSS en matière de prévention, promotion et adoption de pratiques organisationnelles favorables à la santé et au mieux-être au travail</a:t>
            </a:r>
          </a:p>
          <a:p>
            <a:pPr algn="just"/>
            <a:endParaRPr lang="fr-CA" dirty="0">
              <a:solidFill>
                <a:schemeClr val="bg1"/>
              </a:solidFill>
            </a:endParaRPr>
          </a:p>
          <a:p>
            <a:pPr marL="285750" indent="-285750" algn="just">
              <a:buFont typeface="Arial" panose="020B0604020202020204" pitchFamily="34" charset="0"/>
              <a:buChar char="•"/>
            </a:pPr>
            <a:r>
              <a:rPr lang="fr-CA" dirty="0" smtClean="0">
                <a:solidFill>
                  <a:schemeClr val="bg1"/>
                </a:solidFill>
              </a:rPr>
              <a:t>Une vision d’amélioration continue et durable de la santé et du mieux-être au travail</a:t>
            </a:r>
          </a:p>
          <a:p>
            <a:pPr marL="285750" indent="-285750" algn="just">
              <a:buFont typeface="Arial" panose="020B0604020202020204" pitchFamily="34" charset="0"/>
              <a:buChar char="•"/>
            </a:pPr>
            <a:endParaRPr lang="fr-CA" dirty="0">
              <a:solidFill>
                <a:schemeClr val="bg1"/>
              </a:solidFill>
            </a:endParaRPr>
          </a:p>
          <a:p>
            <a:pPr marL="285750" indent="-285750" algn="just">
              <a:buFont typeface="Arial" panose="020B0604020202020204" pitchFamily="34" charset="0"/>
              <a:buChar char="•"/>
            </a:pPr>
            <a:r>
              <a:rPr lang="fr-CA" dirty="0" smtClean="0">
                <a:solidFill>
                  <a:schemeClr val="bg1"/>
                </a:solidFill>
              </a:rPr>
              <a:t>Le renforcement de la confiance de la population envers la qualité des soins et services offerts </a:t>
            </a:r>
          </a:p>
          <a:p>
            <a:pPr marL="285750" indent="-285750" algn="just">
              <a:buFont typeface="Arial" panose="020B0604020202020204" pitchFamily="34" charset="0"/>
              <a:buChar char="•"/>
            </a:pPr>
            <a:endParaRPr lang="fr-CA" dirty="0">
              <a:solidFill>
                <a:schemeClr val="bg1"/>
              </a:solidFill>
            </a:endParaRPr>
          </a:p>
          <a:p>
            <a:pPr marL="285750" indent="-285750" algn="just">
              <a:buFont typeface="Arial" panose="020B0604020202020204" pitchFamily="34" charset="0"/>
              <a:buChar char="•"/>
            </a:pPr>
            <a:r>
              <a:rPr lang="fr-CA" dirty="0" smtClean="0">
                <a:solidFill>
                  <a:schemeClr val="bg1"/>
                </a:solidFill>
              </a:rPr>
              <a:t>Un engagement et une volonté de prendre soin du personnel </a:t>
            </a:r>
          </a:p>
          <a:p>
            <a:pPr marL="285750" indent="-285750" algn="just">
              <a:buFont typeface="Arial" panose="020B0604020202020204" pitchFamily="34" charset="0"/>
              <a:buChar char="•"/>
            </a:pPr>
            <a:endParaRPr lang="fr-CA" dirty="0">
              <a:solidFill>
                <a:schemeClr val="bg1"/>
              </a:solidFill>
            </a:endParaRPr>
          </a:p>
          <a:p>
            <a:pPr marL="285750" indent="-285750" algn="just">
              <a:buFont typeface="Arial" panose="020B0604020202020204" pitchFamily="34" charset="0"/>
              <a:buChar char="•"/>
            </a:pPr>
            <a:r>
              <a:rPr lang="fr-CA" dirty="0" smtClean="0">
                <a:solidFill>
                  <a:schemeClr val="bg1"/>
                </a:solidFill>
              </a:rPr>
              <a:t>L’inspiration pour tous de joindre et rester dans une organisation qui met l’humain au cœur de ses priorités</a:t>
            </a:r>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endParaRPr lang="fr-CA" dirty="0"/>
          </a:p>
        </p:txBody>
      </p:sp>
      <p:sp>
        <p:nvSpPr>
          <p:cNvPr id="9" name="Titre 1"/>
          <p:cNvSpPr txBox="1">
            <a:spLocks/>
          </p:cNvSpPr>
          <p:nvPr/>
        </p:nvSpPr>
        <p:spPr>
          <a:xfrm>
            <a:off x="65172" y="50133"/>
            <a:ext cx="4034588" cy="93880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rgbClr val="0E4E7B"/>
                </a:solidFill>
                <a:latin typeface="Arial" panose="020B0604020202020204" pitchFamily="34" charset="0"/>
                <a:ea typeface="+mj-ea"/>
                <a:cs typeface="Arial" panose="020B0604020202020204" pitchFamily="34" charset="0"/>
              </a:defRPr>
            </a:lvl1pPr>
          </a:lstStyle>
          <a:p>
            <a:pPr algn="ctr"/>
            <a:r>
              <a:rPr lang="fr-CA" dirty="0" smtClean="0">
                <a:solidFill>
                  <a:schemeClr val="bg1"/>
                </a:solidFill>
              </a:rPr>
              <a:t>Valeur ajoutée</a:t>
            </a:r>
            <a:endParaRPr lang="fr-CA" dirty="0">
              <a:solidFill>
                <a:schemeClr val="bg1"/>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502" y="2011638"/>
            <a:ext cx="3629800" cy="3629800"/>
          </a:xfrm>
          <a:prstGeom prst="rect">
            <a:avLst/>
          </a:prstGeom>
        </p:spPr>
      </p:pic>
    </p:spTree>
    <p:extLst>
      <p:ext uri="{BB962C8B-B14F-4D97-AF65-F5344CB8AC3E}">
        <p14:creationId xmlns:p14="http://schemas.microsoft.com/office/powerpoint/2010/main" val="2715668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6D3AD53C-73FF-054B-9E38-5EE5636A7E46}" type="slidenum">
              <a:rPr lang="fr-FR" smtClean="0"/>
              <a:pPr/>
              <a:t>4</a:t>
            </a:fld>
            <a:endParaRPr lang="fr-FR" dirty="0"/>
          </a:p>
        </p:txBody>
      </p:sp>
      <p:graphicFrame>
        <p:nvGraphicFramePr>
          <p:cNvPr id="9" name="Diagramme 8"/>
          <p:cNvGraphicFramePr/>
          <p:nvPr>
            <p:extLst>
              <p:ext uri="{D42A27DB-BD31-4B8C-83A1-F6EECF244321}">
                <p14:modId xmlns:p14="http://schemas.microsoft.com/office/powerpoint/2010/main" val="1699940127"/>
              </p:ext>
            </p:extLst>
          </p:nvPr>
        </p:nvGraphicFramePr>
        <p:xfrm>
          <a:off x="1315751" y="1932849"/>
          <a:ext cx="6408712"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Ellipse 10"/>
          <p:cNvSpPr/>
          <p:nvPr/>
        </p:nvSpPr>
        <p:spPr>
          <a:xfrm>
            <a:off x="3692015" y="1788833"/>
            <a:ext cx="360040" cy="360040"/>
          </a:xfrm>
          <a:prstGeom prst="ellipse">
            <a:avLst/>
          </a:prstGeom>
          <a:solidFill>
            <a:srgbClr val="63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1</a:t>
            </a:r>
            <a:endParaRPr lang="fr-CA" dirty="0"/>
          </a:p>
        </p:txBody>
      </p:sp>
      <p:sp>
        <p:nvSpPr>
          <p:cNvPr id="12" name="Ellipse 11"/>
          <p:cNvSpPr/>
          <p:nvPr/>
        </p:nvSpPr>
        <p:spPr>
          <a:xfrm>
            <a:off x="5528219" y="3060306"/>
            <a:ext cx="360040" cy="307080"/>
          </a:xfrm>
          <a:prstGeom prst="ellipse">
            <a:avLst/>
          </a:prstGeom>
          <a:solidFill>
            <a:srgbClr val="63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2</a:t>
            </a:r>
          </a:p>
        </p:txBody>
      </p:sp>
      <p:sp>
        <p:nvSpPr>
          <p:cNvPr id="13" name="Ellipse 12"/>
          <p:cNvSpPr/>
          <p:nvPr/>
        </p:nvSpPr>
        <p:spPr>
          <a:xfrm>
            <a:off x="4916151" y="4741161"/>
            <a:ext cx="360040" cy="360040"/>
          </a:xfrm>
          <a:prstGeom prst="ellipse">
            <a:avLst/>
          </a:prstGeom>
          <a:solidFill>
            <a:srgbClr val="63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3</a:t>
            </a:r>
            <a:endParaRPr lang="fr-CA" dirty="0"/>
          </a:p>
        </p:txBody>
      </p:sp>
      <p:sp>
        <p:nvSpPr>
          <p:cNvPr id="14" name="Ellipse 13"/>
          <p:cNvSpPr/>
          <p:nvPr/>
        </p:nvSpPr>
        <p:spPr>
          <a:xfrm>
            <a:off x="2611895" y="4741161"/>
            <a:ext cx="360040" cy="360040"/>
          </a:xfrm>
          <a:prstGeom prst="ellipse">
            <a:avLst/>
          </a:prstGeom>
          <a:solidFill>
            <a:srgbClr val="63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4</a:t>
            </a:r>
          </a:p>
        </p:txBody>
      </p:sp>
      <p:sp>
        <p:nvSpPr>
          <p:cNvPr id="15" name="Ellipse 14"/>
          <p:cNvSpPr/>
          <p:nvPr/>
        </p:nvSpPr>
        <p:spPr>
          <a:xfrm>
            <a:off x="1891815" y="3012969"/>
            <a:ext cx="360040" cy="360040"/>
          </a:xfrm>
          <a:prstGeom prst="ellipse">
            <a:avLst/>
          </a:prstGeom>
          <a:solidFill>
            <a:srgbClr val="63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5</a:t>
            </a:r>
            <a:endParaRPr lang="fr-CA" dirty="0"/>
          </a:p>
        </p:txBody>
      </p:sp>
      <p:sp>
        <p:nvSpPr>
          <p:cNvPr id="27" name="Titre 1"/>
          <p:cNvSpPr>
            <a:spLocks noGrp="1"/>
          </p:cNvSpPr>
          <p:nvPr>
            <p:ph type="title"/>
          </p:nvPr>
        </p:nvSpPr>
        <p:spPr>
          <a:xfrm>
            <a:off x="1045490" y="763175"/>
            <a:ext cx="7741321" cy="938806"/>
          </a:xfrm>
        </p:spPr>
        <p:txBody>
          <a:bodyPr>
            <a:normAutofit/>
          </a:bodyPr>
          <a:lstStyle/>
          <a:p>
            <a:r>
              <a:rPr lang="fr-CA" dirty="0" smtClean="0"/>
              <a:t>Fièrement certifiée Entreprise en santé</a:t>
            </a:r>
            <a:endParaRPr lang="fr-CA" dirty="0"/>
          </a:p>
        </p:txBody>
      </p:sp>
      <p:sp>
        <p:nvSpPr>
          <p:cNvPr id="2" name="Ellipse 1"/>
          <p:cNvSpPr/>
          <p:nvPr/>
        </p:nvSpPr>
        <p:spPr>
          <a:xfrm>
            <a:off x="2251855" y="1788833"/>
            <a:ext cx="936104" cy="936104"/>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 name="ZoneTexte 2"/>
          <p:cNvSpPr txBox="1"/>
          <p:nvPr/>
        </p:nvSpPr>
        <p:spPr>
          <a:xfrm>
            <a:off x="2324100" y="2072219"/>
            <a:ext cx="900100" cy="369332"/>
          </a:xfrm>
          <a:prstGeom prst="rect">
            <a:avLst/>
          </a:prstGeom>
          <a:noFill/>
        </p:spPr>
        <p:txBody>
          <a:bodyPr wrap="square" rtlCol="0">
            <a:spAutoFit/>
          </a:bodyPr>
          <a:lstStyle/>
          <a:p>
            <a:r>
              <a:rPr lang="fr-CA" b="1" dirty="0" smtClean="0">
                <a:solidFill>
                  <a:schemeClr val="bg1"/>
                </a:solidFill>
              </a:rPr>
              <a:t>AUDIT</a:t>
            </a:r>
            <a:endParaRPr lang="fr-CA" b="1" dirty="0">
              <a:solidFill>
                <a:schemeClr val="bg1"/>
              </a:solidFill>
            </a:endParaRPr>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2055" y="3232914"/>
            <a:ext cx="1296144" cy="1296144"/>
          </a:xfrm>
          <a:prstGeom prst="rect">
            <a:avLst/>
          </a:prstGeom>
        </p:spPr>
      </p:pic>
    </p:spTree>
    <p:extLst>
      <p:ext uri="{BB962C8B-B14F-4D97-AF65-F5344CB8AC3E}">
        <p14:creationId xmlns:p14="http://schemas.microsoft.com/office/powerpoint/2010/main" val="218452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animBg="1"/>
      <p:bldP spid="12" grpId="0" animBg="1"/>
      <p:bldP spid="13" grpId="0" animBg="1"/>
      <p:bldP spid="14" grpId="0" animBg="1"/>
      <p:bldP spid="15" grpId="0" animBg="1"/>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b="13374"/>
          <a:stretch/>
        </p:blipFill>
        <p:spPr>
          <a:xfrm>
            <a:off x="5189517" y="4146175"/>
            <a:ext cx="3116110" cy="1785519"/>
          </a:xfrm>
          <a:prstGeom prst="rect">
            <a:avLst/>
          </a:prstGeom>
        </p:spPr>
      </p:pic>
      <p:pic>
        <p:nvPicPr>
          <p:cNvPr id="1030" name="Picture 6" descr="computer-1149148_960_720"/>
          <p:cNvPicPr>
            <a:picLocks noChangeAspect="1" noChangeArrowheads="1"/>
          </p:cNvPicPr>
          <p:nvPr/>
        </p:nvPicPr>
        <p:blipFill rotWithShape="1">
          <a:blip r:embed="rId4">
            <a:extLst>
              <a:ext uri="{28A0092B-C50C-407E-A947-70E740481C1C}">
                <a14:useLocalDpi xmlns:a14="http://schemas.microsoft.com/office/drawing/2010/main" val="0"/>
              </a:ext>
            </a:extLst>
          </a:blip>
          <a:srcRect l="29751" t="-3331" r="581" b="30357"/>
          <a:stretch/>
        </p:blipFill>
        <p:spPr bwMode="auto">
          <a:xfrm>
            <a:off x="1216393" y="4098676"/>
            <a:ext cx="3135250" cy="1833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descr="\\cdsjfs01\home$\farb030021\My Pictures\Images shutterstock\Outil de travail-1908904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9517" y="1879898"/>
            <a:ext cx="3116110" cy="17529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sjfs01\home$\farb030021\My Pictures\Images shutterstock\Proximité-148913414 (1).jpg"/>
          <p:cNvPicPr>
            <a:picLocks noChangeAspect="1" noChangeArrowheads="1"/>
          </p:cNvPicPr>
          <p:nvPr/>
        </p:nvPicPr>
        <p:blipFill rotWithShape="1">
          <a:blip r:embed="rId6">
            <a:extLst>
              <a:ext uri="{28A0092B-C50C-407E-A947-70E740481C1C}">
                <a14:useLocalDpi xmlns:a14="http://schemas.microsoft.com/office/drawing/2010/main" val="0"/>
              </a:ext>
            </a:extLst>
          </a:blip>
          <a:srcRect l="3406" b="10802"/>
          <a:stretch/>
        </p:blipFill>
        <p:spPr bwMode="auto">
          <a:xfrm>
            <a:off x="1216393" y="1905050"/>
            <a:ext cx="3096344" cy="172777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890886" y="663137"/>
            <a:ext cx="7741321" cy="938806"/>
          </a:xfrm>
        </p:spPr>
        <p:txBody>
          <a:bodyPr/>
          <a:lstStyle/>
          <a:p>
            <a:r>
              <a:rPr lang="fr-CA" dirty="0" smtClean="0"/>
              <a:t>Quatre sphères </a:t>
            </a:r>
            <a:endParaRPr lang="fr-CA" dirty="0"/>
          </a:p>
        </p:txBody>
      </p:sp>
      <p:sp>
        <p:nvSpPr>
          <p:cNvPr id="5" name="Espace réservé du numéro de diapositive 4"/>
          <p:cNvSpPr>
            <a:spLocks noGrp="1"/>
          </p:cNvSpPr>
          <p:nvPr>
            <p:ph type="sldNum" sz="quarter" idx="4"/>
          </p:nvPr>
        </p:nvSpPr>
        <p:spPr/>
        <p:txBody>
          <a:bodyPr/>
          <a:lstStyle/>
          <a:p>
            <a:fld id="{6D3AD53C-73FF-054B-9E38-5EE5636A7E46}" type="slidenum">
              <a:rPr lang="fr-FR" smtClean="0"/>
              <a:pPr/>
              <a:t>5</a:t>
            </a:fld>
            <a:endParaRPr lang="fr-FR" dirty="0"/>
          </a:p>
        </p:txBody>
      </p:sp>
      <p:pic>
        <p:nvPicPr>
          <p:cNvPr id="6" name="Image 5"/>
          <p:cNvPicPr>
            <a:picLocks noChangeAspect="1"/>
          </p:cNvPicPr>
          <p:nvPr/>
        </p:nvPicPr>
        <p:blipFill rotWithShape="1">
          <a:blip r:embed="rId7">
            <a:extLst>
              <a:ext uri="{28A0092B-C50C-407E-A947-70E740481C1C}">
                <a14:useLocalDpi xmlns:a14="http://schemas.microsoft.com/office/drawing/2010/main" val="0"/>
              </a:ext>
            </a:extLst>
          </a:blip>
          <a:srcRect l="52014" r="32172" b="55192"/>
          <a:stretch/>
        </p:blipFill>
        <p:spPr>
          <a:xfrm>
            <a:off x="4693320" y="3791186"/>
            <a:ext cx="1116280" cy="932996"/>
          </a:xfrm>
          <a:prstGeom prst="rect">
            <a:avLst/>
          </a:prstGeom>
        </p:spPr>
      </p:pic>
      <p:sp>
        <p:nvSpPr>
          <p:cNvPr id="9" name="Rectangle 8"/>
          <p:cNvSpPr/>
          <p:nvPr/>
        </p:nvSpPr>
        <p:spPr>
          <a:xfrm>
            <a:off x="1248445" y="4179508"/>
            <a:ext cx="3096344" cy="1740311"/>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p:cNvPicPr>
            <a:picLocks noChangeAspect="1"/>
          </p:cNvPicPr>
          <p:nvPr/>
        </p:nvPicPr>
        <p:blipFill rotWithShape="1">
          <a:blip r:embed="rId7">
            <a:extLst>
              <a:ext uri="{28A0092B-C50C-407E-A947-70E740481C1C}">
                <a14:useLocalDpi xmlns:a14="http://schemas.microsoft.com/office/drawing/2010/main" val="0"/>
              </a:ext>
            </a:extLst>
          </a:blip>
          <a:srcRect r="79278" b="54622"/>
          <a:stretch/>
        </p:blipFill>
        <p:spPr>
          <a:xfrm>
            <a:off x="4502429" y="1505232"/>
            <a:ext cx="1462719" cy="944872"/>
          </a:xfrm>
          <a:prstGeom prst="rect">
            <a:avLst/>
          </a:prstGeom>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l="26947" r="56230" b="54052"/>
          <a:stretch/>
        </p:blipFill>
        <p:spPr>
          <a:xfrm>
            <a:off x="649854" y="1575743"/>
            <a:ext cx="1187533" cy="956747"/>
          </a:xfrm>
          <a:prstGeom prst="rect">
            <a:avLst/>
          </a:prstGeom>
        </p:spPr>
      </p:pic>
      <p:pic>
        <p:nvPicPr>
          <p:cNvPr id="15" name="Image 14"/>
          <p:cNvPicPr>
            <a:picLocks noChangeAspect="1"/>
          </p:cNvPicPr>
          <p:nvPr/>
        </p:nvPicPr>
        <p:blipFill rotWithShape="1">
          <a:blip r:embed="rId7">
            <a:extLst>
              <a:ext uri="{28A0092B-C50C-407E-A947-70E740481C1C}">
                <a14:useLocalDpi xmlns:a14="http://schemas.microsoft.com/office/drawing/2010/main" val="0"/>
              </a:ext>
            </a:extLst>
          </a:blip>
          <a:srcRect l="78006" r="6348" b="54586"/>
          <a:stretch/>
        </p:blipFill>
        <p:spPr>
          <a:xfrm>
            <a:off x="702115" y="3853376"/>
            <a:ext cx="1104405" cy="945608"/>
          </a:xfrm>
          <a:prstGeom prst="rect">
            <a:avLst/>
          </a:prstGeom>
        </p:spPr>
      </p:pic>
      <p:sp>
        <p:nvSpPr>
          <p:cNvPr id="22" name="ZoneTexte 21"/>
          <p:cNvSpPr txBox="1"/>
          <p:nvPr/>
        </p:nvSpPr>
        <p:spPr>
          <a:xfrm>
            <a:off x="5733124" y="3791186"/>
            <a:ext cx="2689820" cy="338554"/>
          </a:xfrm>
          <a:prstGeom prst="rect">
            <a:avLst/>
          </a:prstGeom>
          <a:noFill/>
        </p:spPr>
        <p:txBody>
          <a:bodyPr wrap="square" rtlCol="0">
            <a:spAutoFit/>
          </a:bodyPr>
          <a:lstStyle/>
          <a:p>
            <a:r>
              <a:rPr lang="fr-CA" sz="1600" b="1" dirty="0" smtClean="0">
                <a:solidFill>
                  <a:srgbClr val="CCCC00"/>
                </a:solidFill>
              </a:rPr>
              <a:t>Habitudes de vie</a:t>
            </a:r>
            <a:endParaRPr lang="fr-CA" sz="1600" b="1" dirty="0">
              <a:solidFill>
                <a:srgbClr val="CCCC00"/>
              </a:solidFill>
            </a:endParaRPr>
          </a:p>
        </p:txBody>
      </p:sp>
      <p:sp>
        <p:nvSpPr>
          <p:cNvPr id="23" name="ZoneTexte 22"/>
          <p:cNvSpPr txBox="1"/>
          <p:nvPr/>
        </p:nvSpPr>
        <p:spPr>
          <a:xfrm>
            <a:off x="5735538" y="1298634"/>
            <a:ext cx="3578582" cy="584775"/>
          </a:xfrm>
          <a:prstGeom prst="rect">
            <a:avLst/>
          </a:prstGeom>
          <a:noFill/>
        </p:spPr>
        <p:txBody>
          <a:bodyPr wrap="square" rtlCol="0">
            <a:spAutoFit/>
          </a:bodyPr>
          <a:lstStyle/>
          <a:p>
            <a:r>
              <a:rPr lang="fr-CA" sz="1600" b="1" dirty="0" smtClean="0">
                <a:solidFill>
                  <a:srgbClr val="FCB502"/>
                </a:solidFill>
              </a:rPr>
              <a:t>Conciliation travail et</a:t>
            </a:r>
            <a:br>
              <a:rPr lang="fr-CA" sz="1600" b="1" dirty="0" smtClean="0">
                <a:solidFill>
                  <a:srgbClr val="FCB502"/>
                </a:solidFill>
              </a:rPr>
            </a:br>
            <a:r>
              <a:rPr lang="fr-CA" sz="1600" b="1" dirty="0" smtClean="0">
                <a:solidFill>
                  <a:srgbClr val="FCB502"/>
                </a:solidFill>
              </a:rPr>
              <a:t>vie personnelle</a:t>
            </a:r>
            <a:r>
              <a:rPr lang="fr-CA" sz="1600" dirty="0" smtClean="0"/>
              <a:t> </a:t>
            </a:r>
            <a:endParaRPr lang="fr-CA" sz="1600" dirty="0"/>
          </a:p>
        </p:txBody>
      </p:sp>
      <p:sp>
        <p:nvSpPr>
          <p:cNvPr id="24" name="ZoneTexte 23"/>
          <p:cNvSpPr txBox="1"/>
          <p:nvPr/>
        </p:nvSpPr>
        <p:spPr>
          <a:xfrm>
            <a:off x="1654969" y="3840953"/>
            <a:ext cx="2689820" cy="338554"/>
          </a:xfrm>
          <a:prstGeom prst="rect">
            <a:avLst/>
          </a:prstGeom>
          <a:noFill/>
        </p:spPr>
        <p:txBody>
          <a:bodyPr wrap="square" rtlCol="0">
            <a:spAutoFit/>
          </a:bodyPr>
          <a:lstStyle/>
          <a:p>
            <a:r>
              <a:rPr lang="fr-CA" sz="1600" b="1" dirty="0" smtClean="0">
                <a:solidFill>
                  <a:srgbClr val="C00000"/>
                </a:solidFill>
              </a:rPr>
              <a:t>Environnement de travail </a:t>
            </a:r>
            <a:endParaRPr lang="fr-CA" sz="1600" b="1" dirty="0">
              <a:solidFill>
                <a:srgbClr val="C00000"/>
              </a:solidFill>
            </a:endParaRPr>
          </a:p>
        </p:txBody>
      </p:sp>
      <p:sp>
        <p:nvSpPr>
          <p:cNvPr id="25" name="ZoneTexte 24"/>
          <p:cNvSpPr txBox="1"/>
          <p:nvPr/>
        </p:nvSpPr>
        <p:spPr>
          <a:xfrm>
            <a:off x="1693834" y="1549341"/>
            <a:ext cx="2689820" cy="338554"/>
          </a:xfrm>
          <a:prstGeom prst="rect">
            <a:avLst/>
          </a:prstGeom>
          <a:noFill/>
        </p:spPr>
        <p:txBody>
          <a:bodyPr wrap="square" rtlCol="0">
            <a:spAutoFit/>
          </a:bodyPr>
          <a:lstStyle/>
          <a:p>
            <a:r>
              <a:rPr lang="fr-CA" sz="1600" b="1" dirty="0" smtClean="0">
                <a:solidFill>
                  <a:srgbClr val="0070C0"/>
                </a:solidFill>
              </a:rPr>
              <a:t>Pratiques de gestion</a:t>
            </a:r>
            <a:endParaRPr lang="fr-CA" sz="1600" b="1" dirty="0">
              <a:solidFill>
                <a:srgbClr val="0070C0"/>
              </a:solidFill>
            </a:endParaRPr>
          </a:p>
        </p:txBody>
      </p:sp>
      <p:pic>
        <p:nvPicPr>
          <p:cNvPr id="29" name="Picture 5" descr="computer-1149148_960_720"/>
          <p:cNvPicPr>
            <a:picLocks noChangeAspect="1" noChangeArrowheads="1"/>
          </p:cNvPicPr>
          <p:nvPr/>
        </p:nvPicPr>
        <p:blipFill>
          <a:blip r:embed="rId4">
            <a:extLst>
              <a:ext uri="{28A0092B-C50C-407E-A947-70E740481C1C}">
                <a14:useLocalDpi xmlns:a14="http://schemas.microsoft.com/office/drawing/2010/main" val="0"/>
              </a:ext>
            </a:extLst>
          </a:blip>
          <a:srcRect t="-3331" r="580" b="30357"/>
          <a:stretch>
            <a:fillRect/>
          </a:stretch>
        </p:blipFill>
        <p:spPr bwMode="auto">
          <a:xfrm>
            <a:off x="99242089" y="96158780"/>
            <a:ext cx="6196157" cy="2538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156994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srcRect l="16047" t="27791" r="6895" b="20221"/>
          <a:stretch/>
        </p:blipFill>
        <p:spPr>
          <a:xfrm>
            <a:off x="1519517" y="1775012"/>
            <a:ext cx="2756647" cy="1602799"/>
          </a:xfrm>
          <a:prstGeom prst="rect">
            <a:avLst/>
          </a:prstGeom>
        </p:spPr>
      </p:pic>
      <p:sp>
        <p:nvSpPr>
          <p:cNvPr id="2" name="Espace réservé du texte 1"/>
          <p:cNvSpPr>
            <a:spLocks noGrp="1"/>
          </p:cNvSpPr>
          <p:nvPr>
            <p:ph type="body" sz="quarter" idx="11"/>
          </p:nvPr>
        </p:nvSpPr>
        <p:spPr>
          <a:xfrm>
            <a:off x="767260" y="3455037"/>
            <a:ext cx="7664046" cy="3266438"/>
          </a:xfrm>
        </p:spPr>
        <p:txBody>
          <a:bodyPr>
            <a:normAutofit/>
          </a:bodyPr>
          <a:lstStyle/>
          <a:p>
            <a:pPr marL="342900" indent="-342900">
              <a:buClr>
                <a:srgbClr val="63BD59"/>
              </a:buClr>
              <a:buFont typeface="Wingdings" panose="05000000000000000000" pitchFamily="2" charset="2"/>
              <a:buChar char="§"/>
            </a:pPr>
            <a:r>
              <a:rPr lang="fr-CA" sz="1800" dirty="0" smtClean="0"/>
              <a:t>Audit virtuel réalisé par le Bureau de normalisation du Québec (BNQ)</a:t>
            </a:r>
          </a:p>
          <a:p>
            <a:pPr marL="342900" indent="-342900">
              <a:buClr>
                <a:srgbClr val="63BD59"/>
              </a:buClr>
              <a:buFont typeface="Wingdings" panose="05000000000000000000" pitchFamily="2" charset="2"/>
              <a:buChar char="§"/>
            </a:pPr>
            <a:r>
              <a:rPr lang="fr-CA" sz="1800" dirty="0" smtClean="0"/>
              <a:t>Plusieurs sites, employés et gestionnaires audités</a:t>
            </a:r>
          </a:p>
          <a:p>
            <a:pPr marL="342900" indent="-342900">
              <a:buClr>
                <a:srgbClr val="63BD59"/>
              </a:buClr>
              <a:buFont typeface="Wingdings" panose="05000000000000000000" pitchFamily="2" charset="2"/>
              <a:buChar char="§"/>
            </a:pPr>
            <a:r>
              <a:rPr lang="fr-CA" sz="1800" dirty="0" smtClean="0"/>
              <a:t>Entrevues téléphoniques ou virtuelles (Team) d’une durée de    15 minutes</a:t>
            </a:r>
          </a:p>
          <a:p>
            <a:pPr marL="342900" indent="-342900">
              <a:buClr>
                <a:srgbClr val="63BD59"/>
              </a:buClr>
              <a:buFont typeface="Wingdings" panose="05000000000000000000" pitchFamily="2" charset="2"/>
              <a:buChar char="§"/>
            </a:pPr>
            <a:r>
              <a:rPr lang="fr-CA" sz="1800" dirty="0" smtClean="0"/>
              <a:t>Les personnes interviewées recevront un soutien de préparation de la part de l’équipe responsable de la démarche</a:t>
            </a:r>
          </a:p>
          <a:p>
            <a:pPr marL="342900" indent="-342900">
              <a:buClr>
                <a:srgbClr val="63BD59"/>
              </a:buClr>
              <a:buFont typeface="Wingdings" panose="05000000000000000000" pitchFamily="2" charset="2"/>
              <a:buChar char="§"/>
            </a:pPr>
            <a:r>
              <a:rPr lang="fr-CA" sz="1800" dirty="0" smtClean="0"/>
              <a:t>Rencontre avec la haute direction</a:t>
            </a:r>
          </a:p>
          <a:p>
            <a:pPr marL="342900" indent="-342900">
              <a:buClr>
                <a:srgbClr val="63BD59"/>
              </a:buClr>
              <a:buFont typeface="Wingdings" panose="05000000000000000000" pitchFamily="2" charset="2"/>
              <a:buChar char="§"/>
            </a:pPr>
            <a:r>
              <a:rPr lang="fr-CA" sz="2000" dirty="0"/>
              <a:t>Documentation des preuves répondant aux </a:t>
            </a:r>
            <a:r>
              <a:rPr lang="fr-CA" sz="2000" dirty="0" smtClean="0"/>
              <a:t>exigences</a:t>
            </a:r>
            <a:endParaRPr lang="fr-CA" sz="2000" dirty="0"/>
          </a:p>
        </p:txBody>
      </p:sp>
      <p:sp>
        <p:nvSpPr>
          <p:cNvPr id="3" name="Titre 2"/>
          <p:cNvSpPr>
            <a:spLocks noGrp="1"/>
          </p:cNvSpPr>
          <p:nvPr>
            <p:ph type="title"/>
          </p:nvPr>
        </p:nvSpPr>
        <p:spPr>
          <a:xfrm>
            <a:off x="945479" y="809696"/>
            <a:ext cx="7741321" cy="1143000"/>
          </a:xfrm>
        </p:spPr>
        <p:txBody>
          <a:bodyPr/>
          <a:lstStyle/>
          <a:p>
            <a:r>
              <a:rPr lang="fr-CA" dirty="0" smtClean="0"/>
              <a:t>Informations sur l’audit </a:t>
            </a:r>
            <a:endParaRPr lang="fr-CA" dirty="0"/>
          </a:p>
        </p:txBody>
      </p:sp>
      <p:sp>
        <p:nvSpPr>
          <p:cNvPr id="4" name="Espace réservé du numéro de diapositive 3"/>
          <p:cNvSpPr>
            <a:spLocks noGrp="1"/>
          </p:cNvSpPr>
          <p:nvPr>
            <p:ph type="sldNum" sz="quarter" idx="4"/>
          </p:nvPr>
        </p:nvSpPr>
        <p:spPr/>
        <p:txBody>
          <a:bodyPr/>
          <a:lstStyle/>
          <a:p>
            <a:fld id="{6D3AD53C-73FF-054B-9E38-5EE5636A7E46}" type="slidenum">
              <a:rPr lang="fr-FR" smtClean="0"/>
              <a:pPr/>
              <a:t>6</a:t>
            </a:fld>
            <a:endParaRPr lang="fr-FR" dirty="0"/>
          </a:p>
        </p:txBody>
      </p:sp>
      <p:sp>
        <p:nvSpPr>
          <p:cNvPr id="7" name="ZoneTexte 6"/>
          <p:cNvSpPr txBox="1"/>
          <p:nvPr/>
        </p:nvSpPr>
        <p:spPr>
          <a:xfrm>
            <a:off x="834269" y="1776583"/>
            <a:ext cx="668193" cy="1524001"/>
          </a:xfrm>
          <a:prstGeom prst="rect">
            <a:avLst/>
          </a:prstGeom>
          <a:solidFill>
            <a:srgbClr val="0E4E7B"/>
          </a:solidFill>
        </p:spPr>
        <p:txBody>
          <a:bodyPr wrap="square" rtlCol="0">
            <a:spAutoFit/>
          </a:bodyPr>
          <a:lstStyle/>
          <a:p>
            <a:endParaRPr lang="fr-CA" dirty="0"/>
          </a:p>
        </p:txBody>
      </p:sp>
      <p:sp>
        <p:nvSpPr>
          <p:cNvPr id="5" name="ZoneTexte 4"/>
          <p:cNvSpPr txBox="1"/>
          <p:nvPr/>
        </p:nvSpPr>
        <p:spPr>
          <a:xfrm>
            <a:off x="3953435" y="1776584"/>
            <a:ext cx="4844575" cy="1524001"/>
          </a:xfrm>
          <a:prstGeom prst="rect">
            <a:avLst/>
          </a:prstGeom>
          <a:solidFill>
            <a:srgbClr val="0E4E7B"/>
          </a:solidFill>
        </p:spPr>
        <p:txBody>
          <a:bodyPr wrap="square" rtlCol="0">
            <a:spAutoFit/>
          </a:bodyPr>
          <a:lstStyle/>
          <a:p>
            <a:endParaRPr lang="fr-CA" dirty="0"/>
          </a:p>
        </p:txBody>
      </p:sp>
      <p:sp>
        <p:nvSpPr>
          <p:cNvPr id="6" name="ZoneTexte 5"/>
          <p:cNvSpPr txBox="1"/>
          <p:nvPr/>
        </p:nvSpPr>
        <p:spPr>
          <a:xfrm>
            <a:off x="4748125" y="2125346"/>
            <a:ext cx="3385752" cy="830997"/>
          </a:xfrm>
          <a:prstGeom prst="rect">
            <a:avLst/>
          </a:prstGeom>
          <a:noFill/>
        </p:spPr>
        <p:txBody>
          <a:bodyPr wrap="square" rtlCol="0">
            <a:spAutoFit/>
          </a:bodyPr>
          <a:lstStyle/>
          <a:p>
            <a:pPr algn="ctr"/>
            <a:r>
              <a:rPr lang="fr-CA" sz="2400" b="1" dirty="0" smtClean="0">
                <a:solidFill>
                  <a:schemeClr val="bg1"/>
                </a:solidFill>
              </a:rPr>
              <a:t>C’est un rendez-vous!</a:t>
            </a:r>
          </a:p>
          <a:p>
            <a:pPr algn="ctr"/>
            <a:r>
              <a:rPr lang="fr-CA" sz="2400" dirty="0" smtClean="0">
                <a:solidFill>
                  <a:schemeClr val="bg1"/>
                </a:solidFill>
              </a:rPr>
              <a:t>30 et 31 janvier 2024</a:t>
            </a:r>
            <a:endParaRPr lang="fr-CA" sz="2400" dirty="0">
              <a:solidFill>
                <a:schemeClr val="bg1"/>
              </a:solidFill>
            </a:endParaRPr>
          </a:p>
        </p:txBody>
      </p:sp>
      <p:pic>
        <p:nvPicPr>
          <p:cNvPr id="1028" name="Picture 4" descr="shazam For Plants” Helps Monitor Crops - Circle Handwritten - Free  Transparent PNG Download - PNGkey"/>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88063" y="2458601"/>
            <a:ext cx="908308" cy="509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hazam For Plants” Helps Monitor Crops - Circle Handwritten - Free  Transparent PNG Download - PNGkey"/>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733909" y="2458601"/>
            <a:ext cx="908308" cy="50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262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6D3AD53C-73FF-054B-9E38-5EE5636A7E46}" type="slidenum">
              <a:rPr lang="fr-FR" smtClean="0"/>
              <a:pPr/>
              <a:t>7</a:t>
            </a:fld>
            <a:endParaRPr lang="fr-FR" dirty="0"/>
          </a:p>
        </p:txBody>
      </p:sp>
      <p:sp>
        <p:nvSpPr>
          <p:cNvPr id="5" name="Rectangle 4"/>
          <p:cNvSpPr/>
          <p:nvPr/>
        </p:nvSpPr>
        <p:spPr>
          <a:xfrm>
            <a:off x="0" y="0"/>
            <a:ext cx="2996264"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 name="Titre 2"/>
          <p:cNvSpPr>
            <a:spLocks noGrp="1"/>
          </p:cNvSpPr>
          <p:nvPr>
            <p:ph type="title"/>
          </p:nvPr>
        </p:nvSpPr>
        <p:spPr>
          <a:xfrm>
            <a:off x="427321" y="405703"/>
            <a:ext cx="2141620" cy="1143000"/>
          </a:xfrm>
        </p:spPr>
        <p:txBody>
          <a:bodyPr/>
          <a:lstStyle/>
          <a:p>
            <a:r>
              <a:rPr lang="fr-CA" dirty="0" smtClean="0">
                <a:solidFill>
                  <a:schemeClr val="bg1"/>
                </a:solidFill>
              </a:rPr>
              <a:t>Votre rôle </a:t>
            </a:r>
            <a:endParaRPr lang="fr-CA" dirty="0">
              <a:solidFill>
                <a:schemeClr val="bg1"/>
              </a:solidFill>
            </a:endParaRPr>
          </a:p>
        </p:txBody>
      </p:sp>
      <p:sp>
        <p:nvSpPr>
          <p:cNvPr id="6" name="Rectangle 5"/>
          <p:cNvSpPr/>
          <p:nvPr/>
        </p:nvSpPr>
        <p:spPr>
          <a:xfrm>
            <a:off x="3106690" y="977203"/>
            <a:ext cx="5411133" cy="5078313"/>
          </a:xfrm>
          <a:prstGeom prst="rect">
            <a:avLst/>
          </a:prstGeom>
        </p:spPr>
        <p:txBody>
          <a:bodyPr wrap="square">
            <a:spAutoFit/>
          </a:bodyPr>
          <a:lstStyle/>
          <a:p>
            <a:pPr lvl="0">
              <a:spcAft>
                <a:spcPts val="0"/>
              </a:spcAft>
            </a:pPr>
            <a:r>
              <a:rPr lang="fr-CA" dirty="0" smtClean="0">
                <a:latin typeface="Arial" panose="020B0604020202020204" pitchFamily="34" charset="0"/>
                <a:ea typeface="Times New Roman" panose="02020603050405020304" pitchFamily="18" charset="0"/>
                <a:cs typeface="Arial" panose="020B0604020202020204" pitchFamily="34" charset="0"/>
              </a:rPr>
              <a:t>S’informer:</a:t>
            </a:r>
          </a:p>
          <a:p>
            <a:pPr marL="800100" lvl="1" indent="-342900">
              <a:buFont typeface="Wingdings" panose="05000000000000000000" pitchFamily="2" charset="2"/>
              <a:buChar char="§"/>
            </a:pPr>
            <a:r>
              <a:rPr lang="fr-CA" dirty="0" smtClean="0">
                <a:latin typeface="Arial" panose="020B0604020202020204" pitchFamily="34" charset="0"/>
                <a:ea typeface="Times New Roman" panose="02020603050405020304" pitchFamily="18" charset="0"/>
                <a:cs typeface="Arial" panose="020B0604020202020204" pitchFamily="34" charset="0"/>
              </a:rPr>
              <a:t>Connaître la </a:t>
            </a:r>
            <a:r>
              <a:rPr lang="fr-CA" dirty="0" smtClean="0">
                <a:latin typeface="Arial" panose="020B0604020202020204" pitchFamily="34" charset="0"/>
                <a:ea typeface="Times New Roman" panose="02020603050405020304" pitchFamily="18" charset="0"/>
                <a:cs typeface="Arial" panose="020B0604020202020204" pitchFamily="34" charset="0"/>
                <a:hlinkClick r:id="rId3"/>
              </a:rPr>
              <a:t>démarche</a:t>
            </a:r>
            <a:r>
              <a:rPr lang="fr-CA" dirty="0" smtClean="0">
                <a:latin typeface="Arial" panose="020B0604020202020204" pitchFamily="34" charset="0"/>
                <a:ea typeface="Times New Roman" panose="02020603050405020304" pitchFamily="18" charset="0"/>
                <a:cs typeface="Arial" panose="020B0604020202020204" pitchFamily="34" charset="0"/>
              </a:rPr>
              <a:t> Branchés santé &amp; les </a:t>
            </a:r>
            <a:r>
              <a:rPr lang="fr-CA" dirty="0">
                <a:latin typeface="Arial" panose="020B0604020202020204" pitchFamily="34" charset="0"/>
                <a:ea typeface="Times New Roman" panose="02020603050405020304" pitchFamily="18" charset="0"/>
                <a:cs typeface="Arial" panose="020B0604020202020204" pitchFamily="34" charset="0"/>
                <a:hlinkClick r:id="rId4"/>
              </a:rPr>
              <a:t>objectifs visés et les actions du plan transversal </a:t>
            </a:r>
            <a:r>
              <a:rPr lang="fr-CA" dirty="0" smtClean="0">
                <a:latin typeface="Arial" panose="020B0604020202020204" pitchFamily="34" charset="0"/>
                <a:ea typeface="Times New Roman" panose="02020603050405020304" pitchFamily="18" charset="0"/>
                <a:cs typeface="Arial" panose="020B0604020202020204" pitchFamily="34" charset="0"/>
                <a:hlinkClick r:id="rId4"/>
              </a:rPr>
              <a:t>2022-2024;</a:t>
            </a:r>
            <a:endParaRPr lang="fr-CA" dirty="0" smtClean="0">
              <a:latin typeface="Arial" panose="020B0604020202020204" pitchFamily="34" charset="0"/>
              <a:ea typeface="Times New Roman" panose="02020603050405020304" pitchFamily="18" charset="0"/>
              <a:cs typeface="Arial" panose="020B0604020202020204" pitchFamily="34" charset="0"/>
            </a:endParaRPr>
          </a:p>
          <a:p>
            <a:pPr marL="800100" lvl="1" indent="-342900">
              <a:buFont typeface="Wingdings" panose="05000000000000000000" pitchFamily="2" charset="2"/>
              <a:buChar char="§"/>
            </a:pPr>
            <a:r>
              <a:rPr lang="fr-CA" dirty="0" smtClean="0">
                <a:latin typeface="Arial" panose="020B0604020202020204" pitchFamily="34" charset="0"/>
                <a:cs typeface="Arial" panose="020B0604020202020204" pitchFamily="34" charset="0"/>
                <a:hlinkClick r:id="rId5"/>
              </a:rPr>
              <a:t>Fiche informations clés sur l’audit </a:t>
            </a:r>
            <a:endParaRPr lang="fr-CA"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fr-CA" dirty="0" smtClean="0">
                <a:latin typeface="Arial" panose="020B0604020202020204" pitchFamily="34" charset="0"/>
                <a:cs typeface="Arial" panose="020B0604020202020204" pitchFamily="34" charset="0"/>
                <a:hlinkClick r:id="rId6"/>
              </a:rPr>
              <a:t>Aide-mémoire «</a:t>
            </a:r>
            <a:r>
              <a:rPr lang="fr-CA" i="1" dirty="0">
                <a:latin typeface="Arial" panose="020B0604020202020204" pitchFamily="34" charset="0"/>
                <a:cs typeface="Arial" panose="020B0604020202020204" pitchFamily="34" charset="0"/>
                <a:hlinkClick r:id="rId6"/>
              </a:rPr>
              <a:t> Se préparer à l’audit de </a:t>
            </a:r>
            <a:r>
              <a:rPr lang="fr-CA" i="1" dirty="0" smtClean="0">
                <a:latin typeface="Arial" panose="020B0604020202020204" pitchFamily="34" charset="0"/>
                <a:cs typeface="Arial" panose="020B0604020202020204" pitchFamily="34" charset="0"/>
                <a:hlinkClick r:id="rId6"/>
              </a:rPr>
              <a:t>recertification Entreprise </a:t>
            </a:r>
            <a:r>
              <a:rPr lang="fr-CA" i="1" dirty="0">
                <a:latin typeface="Arial" panose="020B0604020202020204" pitchFamily="34" charset="0"/>
                <a:cs typeface="Arial" panose="020B0604020202020204" pitchFamily="34" charset="0"/>
                <a:hlinkClick r:id="rId6"/>
              </a:rPr>
              <a:t>en </a:t>
            </a:r>
            <a:r>
              <a:rPr lang="fr-CA" i="1" dirty="0" smtClean="0">
                <a:latin typeface="Arial" panose="020B0604020202020204" pitchFamily="34" charset="0"/>
                <a:cs typeface="Arial" panose="020B0604020202020204" pitchFamily="34" charset="0"/>
                <a:hlinkClick r:id="rId6"/>
              </a:rPr>
              <a:t>santé »</a:t>
            </a:r>
            <a:endParaRPr lang="fr-CA" i="1" dirty="0">
              <a:latin typeface="Arial" panose="020B0604020202020204" pitchFamily="34" charset="0"/>
              <a:cs typeface="Arial" panose="020B0604020202020204" pitchFamily="34" charset="0"/>
            </a:endParaRPr>
          </a:p>
          <a:p>
            <a:endParaRPr lang="fr-CA" i="1" dirty="0">
              <a:latin typeface="Arial" panose="020B0604020202020204" pitchFamily="34" charset="0"/>
              <a:cs typeface="Arial" panose="020B0604020202020204" pitchFamily="34" charset="0"/>
            </a:endParaRPr>
          </a:p>
          <a:p>
            <a:r>
              <a:rPr lang="fr-CA" dirty="0" smtClean="0">
                <a:latin typeface="Arial" panose="020B0604020202020204" pitchFamily="34" charset="0"/>
                <a:cs typeface="Arial" panose="020B0604020202020204" pitchFamily="34" charset="0"/>
              </a:rPr>
              <a:t>Communiquer: </a:t>
            </a:r>
          </a:p>
          <a:p>
            <a:pPr marL="742950" lvl="1" indent="-285750">
              <a:buFont typeface="Wingdings" panose="05000000000000000000" pitchFamily="2" charset="2"/>
              <a:buChar char="§"/>
            </a:pPr>
            <a:r>
              <a:rPr lang="fr-CA" dirty="0" smtClean="0">
                <a:latin typeface="Arial" panose="020B0604020202020204" pitchFamily="34" charset="0"/>
                <a:cs typeface="Arial" panose="020B0604020202020204" pitchFamily="34" charset="0"/>
                <a:hlinkClick r:id="rId7"/>
              </a:rPr>
              <a:t>Modèle d’affiche à imprimer </a:t>
            </a:r>
            <a:r>
              <a:rPr lang="fr-CA" dirty="0" smtClean="0">
                <a:latin typeface="Arial" panose="020B0604020202020204" pitchFamily="34" charset="0"/>
                <a:cs typeface="Arial" panose="020B0604020202020204" pitchFamily="34" charset="0"/>
                <a:hlinkClick r:id="rId8"/>
              </a:rPr>
              <a:t>Site web </a:t>
            </a:r>
            <a:endParaRPr lang="fr-CA" dirty="0">
              <a:latin typeface="Arial" panose="020B0604020202020204" pitchFamily="34" charset="0"/>
              <a:cs typeface="Arial" panose="020B0604020202020204" pitchFamily="34" charset="0"/>
            </a:endParaRPr>
          </a:p>
          <a:p>
            <a:pPr lvl="0">
              <a:spcAft>
                <a:spcPts val="0"/>
              </a:spcAft>
            </a:pPr>
            <a:endParaRPr lang="fr-CA" dirty="0" smtClean="0">
              <a:latin typeface="Arial" panose="020B0604020202020204" pitchFamily="34" charset="0"/>
              <a:ea typeface="Times New Roman" panose="02020603050405020304" pitchFamily="18" charset="0"/>
              <a:cs typeface="Arial" panose="020B0604020202020204" pitchFamily="34" charset="0"/>
            </a:endParaRPr>
          </a:p>
          <a:p>
            <a:pPr lvl="0">
              <a:spcAft>
                <a:spcPts val="0"/>
              </a:spcAft>
            </a:pPr>
            <a:r>
              <a:rPr lang="fr-CA" dirty="0" smtClean="0">
                <a:latin typeface="Arial" panose="020B0604020202020204" pitchFamily="34" charset="0"/>
                <a:ea typeface="Times New Roman" panose="02020603050405020304" pitchFamily="18" charset="0"/>
                <a:cs typeface="Arial" panose="020B0604020202020204" pitchFamily="34" charset="0"/>
              </a:rPr>
              <a:t>Participer: </a:t>
            </a:r>
          </a:p>
          <a:p>
            <a:pPr marL="742950" lvl="1" indent="-285750">
              <a:buFont typeface="Arial" panose="020B0604020202020204" pitchFamily="34" charset="0"/>
              <a:buChar char="•"/>
            </a:pPr>
            <a:r>
              <a:rPr lang="fr-CA" dirty="0" smtClean="0">
                <a:latin typeface="Arial" panose="020B0604020202020204" pitchFamily="34" charset="0"/>
                <a:cs typeface="Arial" panose="020B0604020202020204" pitchFamily="34" charset="0"/>
                <a:hlinkClick r:id="rId9"/>
              </a:rPr>
              <a:t>Mots croisés </a:t>
            </a:r>
            <a:r>
              <a:rPr lang="fr-CA" dirty="0">
                <a:latin typeface="Arial" panose="020B0604020202020204" pitchFamily="34" charset="0"/>
                <a:cs typeface="Arial" panose="020B0604020202020204" pitchFamily="34" charset="0"/>
              </a:rPr>
              <a:t>&amp; </a:t>
            </a:r>
            <a:r>
              <a:rPr lang="fr-CA" dirty="0" smtClean="0">
                <a:latin typeface="Arial" panose="020B0604020202020204" pitchFamily="34" charset="0"/>
                <a:cs typeface="Arial" panose="020B0604020202020204" pitchFamily="34" charset="0"/>
              </a:rPr>
              <a:t>tirage</a:t>
            </a:r>
          </a:p>
          <a:p>
            <a:pPr marL="742950" lvl="1" indent="-285750">
              <a:buFont typeface="Arial" panose="020B0604020202020204" pitchFamily="34" charset="0"/>
              <a:buChar char="•"/>
            </a:pPr>
            <a:r>
              <a:rPr lang="fr-CA" dirty="0" smtClean="0">
                <a:latin typeface="Arial" panose="020B0604020202020204" pitchFamily="34" charset="0"/>
                <a:ea typeface="Times New Roman" panose="02020603050405020304" pitchFamily="18" charset="0"/>
                <a:cs typeface="Arial" panose="020B0604020202020204" pitchFamily="34" charset="0"/>
              </a:rPr>
              <a:t>Soutenir les collègues audités</a:t>
            </a:r>
          </a:p>
          <a:p>
            <a:pPr marL="742950" lvl="1" indent="-285750">
              <a:buFont typeface="Arial" panose="020B0604020202020204" pitchFamily="34" charset="0"/>
              <a:buChar char="•"/>
            </a:pPr>
            <a:r>
              <a:rPr lang="fr-CA" dirty="0" smtClean="0">
                <a:latin typeface="Arial" panose="020B0604020202020204" pitchFamily="34" charset="0"/>
                <a:ea typeface="Times New Roman" panose="02020603050405020304" pitchFamily="18" charset="0"/>
                <a:cs typeface="Arial" panose="020B0604020202020204" pitchFamily="34" charset="0"/>
              </a:rPr>
              <a:t>Se préparer si audité</a:t>
            </a:r>
          </a:p>
          <a:p>
            <a:pPr marL="742950" lvl="1" indent="-285750">
              <a:buFont typeface="Arial" panose="020B0604020202020204" pitchFamily="34" charset="0"/>
              <a:buChar char="•"/>
            </a:pPr>
            <a:r>
              <a:rPr lang="fr-CA" dirty="0" smtClean="0">
                <a:latin typeface="Arial" panose="020B0604020202020204" pitchFamily="34" charset="0"/>
                <a:ea typeface="Times New Roman" panose="02020603050405020304" pitchFamily="18" charset="0"/>
              </a:rPr>
              <a:t>Participer positivement </a:t>
            </a:r>
            <a:r>
              <a:rPr lang="fr-CA" dirty="0">
                <a:latin typeface="Arial" panose="020B0604020202020204" pitchFamily="34" charset="0"/>
                <a:ea typeface="Times New Roman" panose="02020603050405020304" pitchFamily="18" charset="0"/>
              </a:rPr>
              <a:t>et activement au déploiement des </a:t>
            </a:r>
            <a:r>
              <a:rPr lang="fr-CA" dirty="0" smtClean="0">
                <a:latin typeface="Arial" panose="020B0604020202020204" pitchFamily="34" charset="0"/>
                <a:ea typeface="Times New Roman" panose="02020603050405020304" pitchFamily="18" charset="0"/>
              </a:rPr>
              <a:t>actions</a:t>
            </a:r>
          </a:p>
          <a:p>
            <a:pPr marL="742950" lvl="1" indent="-285750">
              <a:buFont typeface="Arial" panose="020B0604020202020204" pitchFamily="34" charset="0"/>
              <a:buChar char="•"/>
            </a:pPr>
            <a:r>
              <a:rPr lang="fr-CA" dirty="0" smtClean="0">
                <a:latin typeface="Arial" panose="020B0604020202020204" pitchFamily="34" charset="0"/>
                <a:ea typeface="Times New Roman" panose="02020603050405020304" pitchFamily="18" charset="0"/>
              </a:rPr>
              <a:t>Devenir Ambassadeur Branchés santé</a:t>
            </a:r>
          </a:p>
        </p:txBody>
      </p:sp>
      <p:sp>
        <p:nvSpPr>
          <p:cNvPr id="7" name="ZoneTexte 6"/>
          <p:cNvSpPr txBox="1"/>
          <p:nvPr/>
        </p:nvSpPr>
        <p:spPr>
          <a:xfrm>
            <a:off x="190500" y="1548703"/>
            <a:ext cx="2488869" cy="1200329"/>
          </a:xfrm>
          <a:prstGeom prst="rect">
            <a:avLst/>
          </a:prstGeom>
          <a:noFill/>
        </p:spPr>
        <p:txBody>
          <a:bodyPr wrap="square" rtlCol="0">
            <a:spAutoFit/>
          </a:bodyPr>
          <a:lstStyle/>
          <a:p>
            <a:pPr algn="ctr"/>
            <a:r>
              <a:rPr lang="fr-CA" sz="2400" b="1" dirty="0" smtClean="0">
                <a:solidFill>
                  <a:schemeClr val="bg1"/>
                </a:solidFill>
                <a:latin typeface="Arial" panose="020B0604020202020204" pitchFamily="34" charset="0"/>
                <a:cs typeface="Arial" panose="020B0604020202020204" pitchFamily="34" charset="0"/>
              </a:rPr>
              <a:t>S’informer</a:t>
            </a:r>
            <a:endParaRPr lang="fr-CA" sz="2400" b="1" dirty="0">
              <a:solidFill>
                <a:schemeClr val="bg1"/>
              </a:solidFill>
              <a:latin typeface="Arial" panose="020B0604020202020204" pitchFamily="34" charset="0"/>
              <a:cs typeface="Arial" panose="020B0604020202020204" pitchFamily="34" charset="0"/>
            </a:endParaRPr>
          </a:p>
          <a:p>
            <a:pPr algn="ctr"/>
            <a:r>
              <a:rPr lang="fr-CA" sz="2400" b="1" dirty="0" smtClean="0">
                <a:solidFill>
                  <a:schemeClr val="bg1"/>
                </a:solidFill>
                <a:latin typeface="Arial" panose="020B0604020202020204" pitchFamily="34" charset="0"/>
                <a:cs typeface="Arial" panose="020B0604020202020204" pitchFamily="34" charset="0"/>
              </a:rPr>
              <a:t>Communiquer</a:t>
            </a:r>
            <a:endParaRPr lang="fr-CA" sz="2400" b="1" dirty="0">
              <a:solidFill>
                <a:schemeClr val="bg1"/>
              </a:solidFill>
              <a:latin typeface="Arial" panose="020B0604020202020204" pitchFamily="34" charset="0"/>
              <a:cs typeface="Arial" panose="020B0604020202020204" pitchFamily="34" charset="0"/>
            </a:endParaRPr>
          </a:p>
          <a:p>
            <a:pPr algn="ctr"/>
            <a:r>
              <a:rPr lang="fr-CA" sz="2400" b="1" dirty="0" smtClean="0">
                <a:solidFill>
                  <a:schemeClr val="bg1"/>
                </a:solidFill>
                <a:latin typeface="Arial" panose="020B0604020202020204" pitchFamily="34" charset="0"/>
                <a:cs typeface="Arial" panose="020B0604020202020204" pitchFamily="34" charset="0"/>
              </a:rPr>
              <a:t>Participer </a:t>
            </a:r>
            <a:endParaRPr lang="fr-CA" sz="2400" b="1" dirty="0">
              <a:solidFill>
                <a:schemeClr val="bg1"/>
              </a:solidFill>
              <a:latin typeface="Arial" panose="020B0604020202020204" pitchFamily="34" charset="0"/>
              <a:cs typeface="Arial" panose="020B0604020202020204" pitchFamily="34" charset="0"/>
            </a:endParaRPr>
          </a:p>
        </p:txBody>
      </p:sp>
      <p:pic>
        <p:nvPicPr>
          <p:cNvPr id="1034" name="Picture 10" descr="Change Management Generic gradient fill icon"/>
          <p:cNvPicPr>
            <a:picLocks noChangeAspect="1" noChangeArrowheads="1"/>
          </p:cNvPicPr>
          <p:nvPr/>
        </p:nvPicPr>
        <p:blipFill>
          <a:blip r:embed="rId10">
            <a:biLevel thresh="25000"/>
            <a:extLst>
              <a:ext uri="{28A0092B-C50C-407E-A947-70E740481C1C}">
                <a14:useLocalDpi xmlns:a14="http://schemas.microsoft.com/office/drawing/2010/main" val="0"/>
              </a:ext>
            </a:extLst>
          </a:blip>
          <a:srcRect/>
          <a:stretch>
            <a:fillRect/>
          </a:stretch>
        </p:blipFill>
        <p:spPr bwMode="auto">
          <a:xfrm>
            <a:off x="178266" y="3400926"/>
            <a:ext cx="2639731" cy="263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060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6D3AD53C-73FF-054B-9E38-5EE5636A7E46}" type="slidenum">
              <a:rPr lang="fr-FR" smtClean="0"/>
              <a:pPr/>
              <a:t>8</a:t>
            </a:fld>
            <a:endParaRPr lang="fr-FR" dirty="0"/>
          </a:p>
        </p:txBody>
      </p:sp>
      <p:sp>
        <p:nvSpPr>
          <p:cNvPr id="6" name="Titre 2"/>
          <p:cNvSpPr>
            <a:spLocks noGrp="1"/>
          </p:cNvSpPr>
          <p:nvPr>
            <p:ph type="title"/>
          </p:nvPr>
        </p:nvSpPr>
        <p:spPr>
          <a:xfrm>
            <a:off x="445654" y="451012"/>
            <a:ext cx="7741321" cy="1143000"/>
          </a:xfrm>
        </p:spPr>
        <p:txBody>
          <a:bodyPr>
            <a:normAutofit/>
          </a:bodyPr>
          <a:lstStyle/>
          <a:p>
            <a:r>
              <a:rPr lang="fr-CA" sz="2400" dirty="0" smtClean="0"/>
              <a:t>Fiche d’informations clés </a:t>
            </a:r>
            <a:endParaRPr lang="fr-CA" sz="2400" dirty="0"/>
          </a:p>
        </p:txBody>
      </p:sp>
      <p:sp>
        <p:nvSpPr>
          <p:cNvPr id="7" name="ZoneTexte 6"/>
          <p:cNvSpPr txBox="1"/>
          <p:nvPr/>
        </p:nvSpPr>
        <p:spPr>
          <a:xfrm>
            <a:off x="607257" y="1313764"/>
            <a:ext cx="3433686" cy="3416320"/>
          </a:xfrm>
          <a:prstGeom prst="rect">
            <a:avLst/>
          </a:prstGeom>
          <a:noFill/>
        </p:spPr>
        <p:txBody>
          <a:bodyPr wrap="square" rtlCol="0">
            <a:spAutoFit/>
          </a:bodyPr>
          <a:lstStyle/>
          <a:p>
            <a:pPr marL="342900" indent="-342900">
              <a:buFont typeface="Wingdings" panose="05000000000000000000" pitchFamily="2" charset="2"/>
              <a:buChar char="§"/>
            </a:pPr>
            <a:r>
              <a:rPr lang="fr-CA" sz="2400" dirty="0" smtClean="0"/>
              <a:t>Démarche organisationnelle</a:t>
            </a:r>
          </a:p>
          <a:p>
            <a:pPr marL="342900" indent="-342900">
              <a:buFont typeface="Wingdings" panose="05000000000000000000" pitchFamily="2" charset="2"/>
              <a:buChar char="§"/>
            </a:pPr>
            <a:r>
              <a:rPr lang="fr-CA" sz="2400" dirty="0" smtClean="0"/>
              <a:t>Politiques</a:t>
            </a:r>
            <a:endParaRPr lang="fr-CA" sz="2000" b="1" dirty="0"/>
          </a:p>
          <a:p>
            <a:pPr marL="342900" indent="-342900">
              <a:buFont typeface="Wingdings" panose="05000000000000000000" pitchFamily="2" charset="2"/>
              <a:buChar char="§"/>
            </a:pPr>
            <a:r>
              <a:rPr lang="fr-CA" sz="2400" dirty="0" smtClean="0"/>
              <a:t>Quatre sphères</a:t>
            </a:r>
          </a:p>
          <a:p>
            <a:pPr marL="342900" indent="-342900">
              <a:buFont typeface="Wingdings" panose="05000000000000000000" pitchFamily="2" charset="2"/>
              <a:buChar char="§"/>
            </a:pPr>
            <a:r>
              <a:rPr lang="fr-CA" sz="2400" dirty="0" smtClean="0"/>
              <a:t>Collecte de données</a:t>
            </a:r>
          </a:p>
          <a:p>
            <a:pPr marL="342900" indent="-342900">
              <a:buFont typeface="Wingdings" panose="05000000000000000000" pitchFamily="2" charset="2"/>
              <a:buChar char="§"/>
            </a:pPr>
            <a:r>
              <a:rPr lang="fr-CA" sz="2400" dirty="0" smtClean="0"/>
              <a:t>Structure</a:t>
            </a:r>
          </a:p>
          <a:p>
            <a:pPr marL="342900" indent="-342900">
              <a:buFont typeface="Wingdings" panose="05000000000000000000" pitchFamily="2" charset="2"/>
              <a:buChar char="§"/>
            </a:pPr>
            <a:r>
              <a:rPr lang="fr-CA" sz="2400" dirty="0" smtClean="0"/>
              <a:t>Plan d’action </a:t>
            </a:r>
          </a:p>
          <a:p>
            <a:pPr marL="342900" indent="-342900">
              <a:buFont typeface="Wingdings" panose="05000000000000000000" pitchFamily="2" charset="2"/>
              <a:buChar char="§"/>
            </a:pPr>
            <a:r>
              <a:rPr lang="fr-CA" sz="2400" dirty="0" smtClean="0"/>
              <a:t>Réalisations</a:t>
            </a:r>
          </a:p>
          <a:p>
            <a:pPr marL="342900" indent="-342900">
              <a:buFont typeface="Wingdings" panose="05000000000000000000" pitchFamily="2" charset="2"/>
              <a:buChar char="§"/>
            </a:pPr>
            <a:r>
              <a:rPr lang="fr-CA" sz="2400" dirty="0" smtClean="0"/>
              <a:t>Mesures et évaluations</a:t>
            </a:r>
            <a:endParaRPr lang="fr-CA" sz="2400" dirty="0"/>
          </a:p>
        </p:txBody>
      </p:sp>
      <p:sp>
        <p:nvSpPr>
          <p:cNvPr id="2" name="ZoneTexte 1"/>
          <p:cNvSpPr txBox="1"/>
          <p:nvPr/>
        </p:nvSpPr>
        <p:spPr>
          <a:xfrm>
            <a:off x="90746" y="5004608"/>
            <a:ext cx="4305855" cy="1077218"/>
          </a:xfrm>
          <a:prstGeom prst="rect">
            <a:avLst/>
          </a:prstGeom>
          <a:noFill/>
        </p:spPr>
        <p:txBody>
          <a:bodyPr wrap="square" rtlCol="0">
            <a:spAutoFit/>
          </a:bodyPr>
          <a:lstStyle/>
          <a:p>
            <a:pPr lvl="1" algn="ctr"/>
            <a:r>
              <a:rPr lang="fr-CA" sz="3200" dirty="0" smtClean="0">
                <a:solidFill>
                  <a:srgbClr val="0E4E7B"/>
                </a:solidFill>
              </a:rPr>
              <a:t>Votre trousse de préparation!</a:t>
            </a:r>
            <a:endParaRPr lang="fr-CA" sz="3200" dirty="0">
              <a:solidFill>
                <a:srgbClr val="0E4E7B"/>
              </a:solidFill>
            </a:endParaRPr>
          </a:p>
        </p:txBody>
      </p:sp>
      <p:pic>
        <p:nvPicPr>
          <p:cNvPr id="5" name="Image 4"/>
          <p:cNvPicPr>
            <a:picLocks noChangeAspect="1"/>
          </p:cNvPicPr>
          <p:nvPr/>
        </p:nvPicPr>
        <p:blipFill>
          <a:blip r:embed="rId3"/>
          <a:stretch>
            <a:fillRect/>
          </a:stretch>
        </p:blipFill>
        <p:spPr>
          <a:xfrm>
            <a:off x="4558204" y="685800"/>
            <a:ext cx="4473228" cy="6172200"/>
          </a:xfrm>
          <a:prstGeom prst="rect">
            <a:avLst/>
          </a:prstGeom>
        </p:spPr>
      </p:pic>
    </p:spTree>
    <p:extLst>
      <p:ext uri="{BB962C8B-B14F-4D97-AF65-F5344CB8AC3E}">
        <p14:creationId xmlns:p14="http://schemas.microsoft.com/office/powerpoint/2010/main" val="657047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p:txBody>
          <a:bodyPr/>
          <a:lstStyle/>
          <a:p>
            <a:fld id="{6D3AD53C-73FF-054B-9E38-5EE5636A7E46}" type="slidenum">
              <a:rPr lang="fr-FR" smtClean="0"/>
              <a:pPr/>
              <a:t>9</a:t>
            </a:fld>
            <a:endParaRPr lang="fr-FR"/>
          </a:p>
        </p:txBody>
      </p:sp>
      <p:pic>
        <p:nvPicPr>
          <p:cNvPr id="5122" name="Picture 2" descr="28 Questions to Ask Your Boss in Your One-on-Ones"/>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3043" r="12174"/>
          <a:stretch/>
        </p:blipFill>
        <p:spPr bwMode="auto">
          <a:xfrm>
            <a:off x="13252" y="0"/>
            <a:ext cx="91174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56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CISSS">
      <a:dk1>
        <a:sysClr val="windowText" lastClr="000000"/>
      </a:dk1>
      <a:lt1>
        <a:sysClr val="window" lastClr="FFFFFF"/>
      </a:lt1>
      <a:dk2>
        <a:srgbClr val="7F7F7F"/>
      </a:dk2>
      <a:lt2>
        <a:srgbClr val="F2F2F2"/>
      </a:lt2>
      <a:accent1>
        <a:srgbClr val="0E4E7B"/>
      </a:accent1>
      <a:accent2>
        <a:srgbClr val="0787A1"/>
      </a:accent2>
      <a:accent3>
        <a:srgbClr val="17A7A5"/>
      </a:accent3>
      <a:accent4>
        <a:srgbClr val="63BD59"/>
      </a:accent4>
      <a:accent5>
        <a:srgbClr val="F15A22"/>
      </a:accent5>
      <a:accent6>
        <a:srgbClr val="FDB913"/>
      </a:accent6>
      <a:hlink>
        <a:srgbClr val="0070C0"/>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15518</TotalTime>
  <Words>1179</Words>
  <Application>Microsoft Office PowerPoint</Application>
  <PresentationFormat>Affichage à l'écran (4:3)</PresentationFormat>
  <Paragraphs>129</Paragraphs>
  <Slides>9</Slides>
  <Notes>9</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vt:i4>
      </vt:variant>
    </vt:vector>
  </HeadingPairs>
  <TitlesOfParts>
    <vt:vector size="19" baseType="lpstr">
      <vt:lpstr>ＭＳ Ｐゴシック</vt:lpstr>
      <vt:lpstr>Arial</vt:lpstr>
      <vt:lpstr>Avenir Medium</vt:lpstr>
      <vt:lpstr>Bahnschrift Light SemiCondensed</vt:lpstr>
      <vt:lpstr>Bahnschrift SemiCondensed</vt:lpstr>
      <vt:lpstr>Calibri</vt:lpstr>
      <vt:lpstr>COCOGOOSE DemiBold</vt:lpstr>
      <vt:lpstr>Times New Roman</vt:lpstr>
      <vt:lpstr>Wingdings</vt:lpstr>
      <vt:lpstr>Thème Office</vt:lpstr>
      <vt:lpstr>Présentation PowerPoint</vt:lpstr>
      <vt:lpstr>Présentation PowerPoint</vt:lpstr>
      <vt:lpstr>Fièrement certifiée</vt:lpstr>
      <vt:lpstr>Fièrement certifiée Entreprise en santé</vt:lpstr>
      <vt:lpstr>Quatre sphères </vt:lpstr>
      <vt:lpstr>Informations sur l’audit </vt:lpstr>
      <vt:lpstr>Votre rôle </vt:lpstr>
      <vt:lpstr>Fiche d’informations clés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2011</dc:creator>
  <cp:lastModifiedBy>Bianca Madore (CISSSLAU)</cp:lastModifiedBy>
  <cp:revision>366</cp:revision>
  <cp:lastPrinted>2023-11-15T17:41:06Z</cp:lastPrinted>
  <dcterms:created xsi:type="dcterms:W3CDTF">2017-12-07T15:37:49Z</dcterms:created>
  <dcterms:modified xsi:type="dcterms:W3CDTF">2023-11-30T14:46:21Z</dcterms:modified>
</cp:coreProperties>
</file>